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5"/>
  </p:sldMasterIdLst>
  <p:notesMasterIdLst>
    <p:notesMasterId r:id="rId26"/>
  </p:notesMasterIdLst>
  <p:handoutMasterIdLst>
    <p:handoutMasterId r:id="rId27"/>
  </p:handoutMasterIdLst>
  <p:sldIdLst>
    <p:sldId id="263" r:id="rId6"/>
    <p:sldId id="344" r:id="rId7"/>
    <p:sldId id="317" r:id="rId8"/>
    <p:sldId id="350" r:id="rId9"/>
    <p:sldId id="305" r:id="rId10"/>
    <p:sldId id="384" r:id="rId11"/>
    <p:sldId id="396" r:id="rId12"/>
    <p:sldId id="399" r:id="rId13"/>
    <p:sldId id="398" r:id="rId14"/>
    <p:sldId id="391" r:id="rId15"/>
    <p:sldId id="400" r:id="rId16"/>
    <p:sldId id="375" r:id="rId17"/>
    <p:sldId id="403" r:id="rId18"/>
    <p:sldId id="401" r:id="rId19"/>
    <p:sldId id="388" r:id="rId20"/>
    <p:sldId id="404" r:id="rId21"/>
    <p:sldId id="405" r:id="rId22"/>
    <p:sldId id="406" r:id="rId23"/>
    <p:sldId id="407" r:id="rId24"/>
    <p:sldId id="366" r:id="rId25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vant Garde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vant Garde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vant Garde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vant Garde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vant Garde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vant Garde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vant Garde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vant Garde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vant Garde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elligan, Kenneth E CIV NUWC NWPT" initials="NKECNN" lastIdx="10" clrIdx="0"/>
  <p:cmAuthor id="7" name="Whicker, Peter J CIV USN NUWC NEWPORT RI (USA)" initials="W(" lastIdx="2" clrIdx="7">
    <p:extLst>
      <p:ext uri="{19B8F6BF-5375-455C-9EA6-DF929625EA0E}">
        <p15:presenceInfo xmlns:p15="http://schemas.microsoft.com/office/powerpoint/2012/main" userId="S::peter.j.whicker.civ@us.navy.mil::4b0f0a89-0d31-4469-a1f5-95eb54a17b97" providerId="AD"/>
      </p:ext>
    </p:extLst>
  </p:cmAuthor>
  <p:cmAuthor id="1" name="Stewart, Stephen G CIV NUWC, 00SB" initials="SSGCN0" lastIdx="0" clrIdx="1"/>
  <p:cmAuthor id="8" name="Schopflin, Brandon P CIV NUWC NWPT" initials="SBPCNN" lastIdx="3" clrIdx="8">
    <p:extLst>
      <p:ext uri="{19B8F6BF-5375-455C-9EA6-DF929625EA0E}">
        <p15:presenceInfo xmlns:p15="http://schemas.microsoft.com/office/powerpoint/2012/main" userId="S-1-5-21-1801674531-2146617017-725345543-2776628" providerId="AD"/>
      </p:ext>
    </p:extLst>
  </p:cmAuthor>
  <p:cmAuthor id="2" name="justin.rianna" initials="j" lastIdx="1" clrIdx="2"/>
  <p:cmAuthor id="3" name="Walsh, Jennifer J CIV NUWC NWPT" initials="WJJ" lastIdx="2" clrIdx="3"/>
  <p:cmAuthor id="4" name="Gillman, Carolyn M CIV NUWC NWPT" initials="cmg" lastIdx="2" clrIdx="4"/>
  <p:cmAuthor id="5" name="Giles, Jennifer J CIV NUWC NWPT" initials="WJJ" lastIdx="1" clrIdx="5"/>
  <p:cmAuthor id="6" name="Whicker, Peter J CIV NUWC NWPT" initials="WPJCNN" lastIdx="10" clrIdx="6">
    <p:extLst>
      <p:ext uri="{19B8F6BF-5375-455C-9EA6-DF929625EA0E}">
        <p15:presenceInfo xmlns:p15="http://schemas.microsoft.com/office/powerpoint/2012/main" userId="S-1-5-21-1801674531-2146617017-725345543-47482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808080"/>
    <a:srgbClr val="B2B2B2"/>
    <a:srgbClr val="FEF202"/>
    <a:srgbClr val="CCCC00"/>
    <a:srgbClr val="4D4D4D"/>
    <a:srgbClr val="5F5F5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5FCB34-EC45-4F92-877E-48BD21F97C27}" v="15" dt="2023-03-14T16:47:37.398"/>
    <p1510:client id="{16DF42CC-FA2F-4011-A020-79D8EC209704}" v="169" dt="2023-03-14T16:29:07.509"/>
    <p1510:client id="{508EFDA0-30C1-4EFD-8BAD-D522B3194D2D}" v="8" dt="2023-03-14T16:19:28.858"/>
    <p1510:client id="{EBC962F3-78FF-4B38-A2AE-1F2A38472C54}" v="9" dt="2023-03-14T16:20:52.6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86" y="102"/>
      </p:cViewPr>
      <p:guideLst>
        <p:guide orient="horz" pos="4319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hicker, Peter J CIV USN NUWC NEWPORT RI (USA)" userId="S::peter.j.whicker.civ@us.navy.mil::4b0f0a89-0d31-4469-a1f5-95eb54a17b97" providerId="AD" clId="Web-{0A5FCB34-EC45-4F92-877E-48BD21F97C27}"/>
    <pc:docChg chg="modSld">
      <pc:chgData name="Whicker, Peter J CIV USN NUWC NEWPORT RI (USA)" userId="S::peter.j.whicker.civ@us.navy.mil::4b0f0a89-0d31-4469-a1f5-95eb54a17b97" providerId="AD" clId="Web-{0A5FCB34-EC45-4F92-877E-48BD21F97C27}" dt="2023-03-14T16:47:37.398" v="14"/>
      <pc:docMkLst>
        <pc:docMk/>
      </pc:docMkLst>
      <pc:sldChg chg="modSp">
        <pc:chgData name="Whicker, Peter J CIV USN NUWC NEWPORT RI (USA)" userId="S::peter.j.whicker.civ@us.navy.mil::4b0f0a89-0d31-4469-a1f5-95eb54a17b97" providerId="AD" clId="Web-{0A5FCB34-EC45-4F92-877E-48BD21F97C27}" dt="2023-03-14T16:46:26.460" v="12" actId="20577"/>
        <pc:sldMkLst>
          <pc:docMk/>
          <pc:sldMk cId="347517922" sldId="375"/>
        </pc:sldMkLst>
        <pc:spChg chg="mod">
          <ac:chgData name="Whicker, Peter J CIV USN NUWC NEWPORT RI (USA)" userId="S::peter.j.whicker.civ@us.navy.mil::4b0f0a89-0d31-4469-a1f5-95eb54a17b97" providerId="AD" clId="Web-{0A5FCB34-EC45-4F92-877E-48BD21F97C27}" dt="2023-03-14T16:46:26.460" v="12" actId="20577"/>
          <ac:spMkLst>
            <pc:docMk/>
            <pc:sldMk cId="347517922" sldId="375"/>
            <ac:spMk id="3" creationId="{00000000-0000-0000-0000-000000000000}"/>
          </ac:spMkLst>
        </pc:spChg>
      </pc:sldChg>
      <pc:sldChg chg="addCm">
        <pc:chgData name="Whicker, Peter J CIV USN NUWC NEWPORT RI (USA)" userId="S::peter.j.whicker.civ@us.navy.mil::4b0f0a89-0d31-4469-a1f5-95eb54a17b97" providerId="AD" clId="Web-{0A5FCB34-EC45-4F92-877E-48BD21F97C27}" dt="2023-03-14T16:47:19.226" v="13"/>
        <pc:sldMkLst>
          <pc:docMk/>
          <pc:sldMk cId="2054468776" sldId="376"/>
        </pc:sldMkLst>
      </pc:sldChg>
      <pc:sldChg chg="addCm">
        <pc:chgData name="Whicker, Peter J CIV USN NUWC NEWPORT RI (USA)" userId="S::peter.j.whicker.civ@us.navy.mil::4b0f0a89-0d31-4469-a1f5-95eb54a17b97" providerId="AD" clId="Web-{0A5FCB34-EC45-4F92-877E-48BD21F97C27}" dt="2023-03-14T16:47:37.398" v="14"/>
        <pc:sldMkLst>
          <pc:docMk/>
          <pc:sldMk cId="1333976751" sldId="379"/>
        </pc:sldMkLst>
      </pc:sldChg>
    </pc:docChg>
  </pc:docChgLst>
  <pc:docChgLst>
    <pc:chgData name="Whicker, Peter J CIV USN NUWC NEWPORT RI (USA)" userId="S::peter.j.whicker.civ@us.navy.mil::4b0f0a89-0d31-4469-a1f5-95eb54a17b97" providerId="AD" clId="Web-{16DF42CC-FA2F-4011-A020-79D8EC209704}"/>
    <pc:docChg chg="modSld">
      <pc:chgData name="Whicker, Peter J CIV USN NUWC NEWPORT RI (USA)" userId="S::peter.j.whicker.civ@us.navy.mil::4b0f0a89-0d31-4469-a1f5-95eb54a17b97" providerId="AD" clId="Web-{16DF42CC-FA2F-4011-A020-79D8EC209704}" dt="2023-03-14T16:29:07.509" v="168" actId="20577"/>
      <pc:docMkLst>
        <pc:docMk/>
      </pc:docMkLst>
      <pc:sldChg chg="modSp">
        <pc:chgData name="Whicker, Peter J CIV USN NUWC NEWPORT RI (USA)" userId="S::peter.j.whicker.civ@us.navy.mil::4b0f0a89-0d31-4469-a1f5-95eb54a17b97" providerId="AD" clId="Web-{16DF42CC-FA2F-4011-A020-79D8EC209704}" dt="2023-03-14T16:19:54.550" v="110" actId="20577"/>
        <pc:sldMkLst>
          <pc:docMk/>
          <pc:sldMk cId="3128781275" sldId="332"/>
        </pc:sldMkLst>
        <pc:spChg chg="mod">
          <ac:chgData name="Whicker, Peter J CIV USN NUWC NEWPORT RI (USA)" userId="S::peter.j.whicker.civ@us.navy.mil::4b0f0a89-0d31-4469-a1f5-95eb54a17b97" providerId="AD" clId="Web-{16DF42CC-FA2F-4011-A020-79D8EC209704}" dt="2023-03-14T16:19:54.550" v="110" actId="20577"/>
          <ac:spMkLst>
            <pc:docMk/>
            <pc:sldMk cId="3128781275" sldId="332"/>
            <ac:spMk id="19460" creationId="{00000000-0000-0000-0000-000000000000}"/>
          </ac:spMkLst>
        </pc:spChg>
      </pc:sldChg>
      <pc:sldChg chg="modSp">
        <pc:chgData name="Whicker, Peter J CIV USN NUWC NEWPORT RI (USA)" userId="S::peter.j.whicker.civ@us.navy.mil::4b0f0a89-0d31-4469-a1f5-95eb54a17b97" providerId="AD" clId="Web-{16DF42CC-FA2F-4011-A020-79D8EC209704}" dt="2023-03-14T15:59:08.021" v="12" actId="20577"/>
        <pc:sldMkLst>
          <pc:docMk/>
          <pc:sldMk cId="347517922" sldId="375"/>
        </pc:sldMkLst>
        <pc:spChg chg="mod">
          <ac:chgData name="Whicker, Peter J CIV USN NUWC NEWPORT RI (USA)" userId="S::peter.j.whicker.civ@us.navy.mil::4b0f0a89-0d31-4469-a1f5-95eb54a17b97" providerId="AD" clId="Web-{16DF42CC-FA2F-4011-A020-79D8EC209704}" dt="2023-03-14T15:59:08.021" v="12" actId="20577"/>
          <ac:spMkLst>
            <pc:docMk/>
            <pc:sldMk cId="347517922" sldId="375"/>
            <ac:spMk id="3" creationId="{00000000-0000-0000-0000-000000000000}"/>
          </ac:spMkLst>
        </pc:spChg>
      </pc:sldChg>
      <pc:sldChg chg="modSp">
        <pc:chgData name="Whicker, Peter J CIV USN NUWC NEWPORT RI (USA)" userId="S::peter.j.whicker.civ@us.navy.mil::4b0f0a89-0d31-4469-a1f5-95eb54a17b97" providerId="AD" clId="Web-{16DF42CC-FA2F-4011-A020-79D8EC209704}" dt="2023-03-14T16:29:07.509" v="168" actId="20577"/>
        <pc:sldMkLst>
          <pc:docMk/>
          <pc:sldMk cId="1333976751" sldId="379"/>
        </pc:sldMkLst>
        <pc:spChg chg="mod">
          <ac:chgData name="Whicker, Peter J CIV USN NUWC NEWPORT RI (USA)" userId="S::peter.j.whicker.civ@us.navy.mil::4b0f0a89-0d31-4469-a1f5-95eb54a17b97" providerId="AD" clId="Web-{16DF42CC-FA2F-4011-A020-79D8EC209704}" dt="2023-03-14T16:29:07.509" v="168" actId="20577"/>
          <ac:spMkLst>
            <pc:docMk/>
            <pc:sldMk cId="1333976751" sldId="379"/>
            <ac:spMk id="19460" creationId="{00000000-0000-0000-0000-000000000000}"/>
          </ac:spMkLst>
        </pc:spChg>
      </pc:sldChg>
    </pc:docChg>
  </pc:docChgLst>
  <pc:docChgLst>
    <pc:chgData name="Coleman, James W CIV USN (USA)" userId="S::james.w.coleman.civ@us.navy.mil::f1e25161-44ef-45cb-aeff-0e5e5cda90da" providerId="AD" clId="Web-{EBC962F3-78FF-4B38-A2AE-1F2A38472C54}"/>
    <pc:docChg chg="modSld">
      <pc:chgData name="Coleman, James W CIV USN (USA)" userId="S::james.w.coleman.civ@us.navy.mil::f1e25161-44ef-45cb-aeff-0e5e5cda90da" providerId="AD" clId="Web-{EBC962F3-78FF-4B38-A2AE-1F2A38472C54}" dt="2023-03-14T16:20:51.658" v="6" actId="20577"/>
      <pc:docMkLst>
        <pc:docMk/>
      </pc:docMkLst>
      <pc:sldChg chg="modSp">
        <pc:chgData name="Coleman, James W CIV USN (USA)" userId="S::james.w.coleman.civ@us.navy.mil::f1e25161-44ef-45cb-aeff-0e5e5cda90da" providerId="AD" clId="Web-{EBC962F3-78FF-4B38-A2AE-1F2A38472C54}" dt="2023-03-14T16:20:51.658" v="6" actId="20577"/>
        <pc:sldMkLst>
          <pc:docMk/>
          <pc:sldMk cId="347517922" sldId="375"/>
        </pc:sldMkLst>
        <pc:spChg chg="mod">
          <ac:chgData name="Coleman, James W CIV USN (USA)" userId="S::james.w.coleman.civ@us.navy.mil::f1e25161-44ef-45cb-aeff-0e5e5cda90da" providerId="AD" clId="Web-{EBC962F3-78FF-4B38-A2AE-1F2A38472C54}" dt="2023-03-14T16:20:51.658" v="6" actId="20577"/>
          <ac:spMkLst>
            <pc:docMk/>
            <pc:sldMk cId="347517922" sldId="375"/>
            <ac:spMk id="3" creationId="{00000000-0000-0000-0000-000000000000}"/>
          </ac:spMkLst>
        </pc:spChg>
      </pc:sldChg>
    </pc:docChg>
  </pc:docChgLst>
  <pc:docChgLst>
    <pc:chgData name="Heard, Sarah W CIV USN (USA)" userId="S::sarah.w.heard.civ@us.navy.mil::898f0d89-24a7-49ec-8132-a495f75a7691" providerId="AD" clId="Web-{508EFDA0-30C1-4EFD-8BAD-D522B3194D2D}"/>
    <pc:docChg chg="modSld">
      <pc:chgData name="Heard, Sarah W CIV USN (USA)" userId="S::sarah.w.heard.civ@us.navy.mil::898f0d89-24a7-49ec-8132-a495f75a7691" providerId="AD" clId="Web-{508EFDA0-30C1-4EFD-8BAD-D522B3194D2D}" dt="2023-03-14T16:19:28.858" v="3" actId="20577"/>
      <pc:docMkLst>
        <pc:docMk/>
      </pc:docMkLst>
      <pc:sldChg chg="modSp">
        <pc:chgData name="Heard, Sarah W CIV USN (USA)" userId="S::sarah.w.heard.civ@us.navy.mil::898f0d89-24a7-49ec-8132-a495f75a7691" providerId="AD" clId="Web-{508EFDA0-30C1-4EFD-8BAD-D522B3194D2D}" dt="2023-03-14T16:19:28.858" v="3" actId="20577"/>
        <pc:sldMkLst>
          <pc:docMk/>
          <pc:sldMk cId="2424019451" sldId="394"/>
        </pc:sldMkLst>
        <pc:spChg chg="mod">
          <ac:chgData name="Heard, Sarah W CIV USN (USA)" userId="S::sarah.w.heard.civ@us.navy.mil::898f0d89-24a7-49ec-8132-a495f75a7691" providerId="AD" clId="Web-{508EFDA0-30C1-4EFD-8BAD-D522B3194D2D}" dt="2023-03-14T16:19:28.858" v="3" actId="20577"/>
          <ac:spMkLst>
            <pc:docMk/>
            <pc:sldMk cId="2424019451" sldId="394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8212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2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5" tIns="45140" rIns="91895" bIns="451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826521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0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300" indent="-287338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525" indent="-230188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900" indent="-230188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863" indent="-230188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2063" indent="-230188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9263" indent="-230188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463" indent="-230188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3663" indent="-230188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4995A1-0D08-4444-BD2B-64571FA1A807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z="140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700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</p:spPr>
        <p:txBody>
          <a:bodyPr/>
          <a:lstStyle/>
          <a:p>
            <a:fld id="{FF76307A-55F8-474D-B614-0222809BB46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479F2C1-862D-44CB-B076-8EFF0137B9F3}" type="slidenum">
              <a:rPr lang="en-US" sz="1200" b="0"/>
              <a:pPr algn="r"/>
              <a:t>15</a:t>
            </a:fld>
            <a:endParaRPr lang="en-US" sz="1200" b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1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2599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US"/>
              <a:t>Sources Sought..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9493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622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7670F-E773-467C-9102-529C8F93B7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CUI – Pending Public Release Approval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A67D3-FBC5-4602-9642-7038228F4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94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462088" y="55563"/>
            <a:ext cx="7570787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54" name="Picture 30" descr="NAVSEA_newpor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23813"/>
            <a:ext cx="1370012" cy="75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DD0FD-B869-4F2D-B415-8F55FA8824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Box 13"/>
          <p:cNvSpPr txBox="1">
            <a:spLocks noChangeArrowheads="1"/>
          </p:cNvSpPr>
          <p:nvPr userDrawn="1"/>
        </p:nvSpPr>
        <p:spPr bwMode="auto">
          <a:xfrm>
            <a:off x="302563" y="6555986"/>
            <a:ext cx="6011151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tabLst>
                <a:tab pos="1200150" algn="l"/>
              </a:tabLst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00150" algn="l"/>
              </a:tabLst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00150" algn="l"/>
              </a:tabLst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00150" algn="l"/>
              </a:tabLst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00150" algn="l"/>
              </a:tabLst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0150" algn="l"/>
              </a:tabLs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0150" algn="l"/>
              </a:tabLs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0150" algn="l"/>
              </a:tabLs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0150" algn="l"/>
              </a:tabLs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900" dirty="0" smtClean="0"/>
              <a:t>DISTRIBUTION STATEMENT A. Approved for public release. Distribution is unlimited.</a:t>
            </a:r>
            <a:endParaRPr lang="en-US" sz="9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5" r:id="rId3"/>
    <p:sldLayoutId id="214748366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vsea.navy.mil/Home/Warfare-Centers/NUWC-Newport/Partnerships/Contracting-and-Small-Business/Outreach-Event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09182" y="1269194"/>
            <a:ext cx="8748215" cy="2681711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Code </a:t>
            </a:r>
            <a:r>
              <a:rPr lang="en-US" dirty="0" smtClean="0"/>
              <a:t>45 USW </a:t>
            </a:r>
            <a:r>
              <a:rPr lang="en-US" dirty="0"/>
              <a:t>Platforms &amp; Payload Integration Department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Major Ship Alteration Engineering </a:t>
            </a:r>
            <a:r>
              <a:rPr lang="en-US" dirty="0"/>
              <a:t>and Technical Support Services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u="sng" dirty="0" smtClean="0"/>
              <a:t>Industry Day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89407" y="4696554"/>
            <a:ext cx="6400800" cy="1752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NUWC Division Newport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Building 80 </a:t>
            </a: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dirty="0" smtClean="0"/>
              <a:t>September 7th, </a:t>
            </a:r>
            <a:r>
              <a:rPr lang="en-US" dirty="0"/>
              <a:t>2023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37229" y="6345786"/>
            <a:ext cx="11957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SSIC: 4200</a:t>
            </a:r>
          </a:p>
        </p:txBody>
      </p:sp>
    </p:spTree>
    <p:extLst>
      <p:ext uri="{BB962C8B-B14F-4D97-AF65-F5344CB8AC3E}">
        <p14:creationId xmlns:p14="http://schemas.microsoft.com/office/powerpoint/2010/main" val="257382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 txBox="1">
            <a:spLocks/>
          </p:cNvSpPr>
          <p:nvPr/>
        </p:nvSpPr>
        <p:spPr>
          <a:xfrm>
            <a:off x="8686800" y="6400800"/>
            <a:ext cx="365760" cy="34747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fld id="{25E5F72B-5FE1-41BA-B706-80387B819425}" type="slidenum">
              <a:rPr lang="en-US" smtClean="0">
                <a:latin typeface="Helvetica" pitchFamily="34" charset="0"/>
              </a:rPr>
              <a:pPr algn="ctr" eaLnBrk="1" hangingPunct="1"/>
              <a:t>10</a:t>
            </a:fld>
            <a:endParaRPr lang="en-US" dirty="0">
              <a:latin typeface="Helvetic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4469" y="1761846"/>
            <a:ext cx="824179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n-lt"/>
                <a:cs typeface="Times New Roman" pitchFamily="18" charset="0"/>
              </a:rPr>
              <a:t>Perform the design</a:t>
            </a:r>
            <a:r>
              <a:rPr lang="en-US" sz="2000" dirty="0">
                <a:latin typeface="+mn-lt"/>
                <a:cs typeface="Times New Roman" pitchFamily="18" charset="0"/>
              </a:rPr>
              <a:t>, development, engineering, assembly, fabrication, testing, documentation, software development, </a:t>
            </a:r>
            <a:r>
              <a:rPr lang="en-US" sz="2000" dirty="0" smtClean="0">
                <a:latin typeface="+mn-lt"/>
                <a:cs typeface="Times New Roman" pitchFamily="18" charset="0"/>
              </a:rPr>
              <a:t>cyber security</a:t>
            </a:r>
            <a:r>
              <a:rPr lang="en-US" sz="2000" dirty="0">
                <a:latin typeface="+mn-lt"/>
                <a:cs typeface="Times New Roman" pitchFamily="18" charset="0"/>
              </a:rPr>
              <a:t>, training and technical services for </a:t>
            </a:r>
            <a:r>
              <a:rPr lang="en-US" sz="2000" dirty="0" smtClean="0">
                <a:latin typeface="+mn-lt"/>
                <a:cs typeface="Times New Roman" pitchFamily="18" charset="0"/>
              </a:rPr>
              <a:t>our </a:t>
            </a:r>
            <a:r>
              <a:rPr lang="en-US" sz="2000" dirty="0">
                <a:latin typeface="+mn-lt"/>
                <a:cs typeface="Times New Roman" pitchFamily="18" charset="0"/>
              </a:rPr>
              <a:t>programs in the following </a:t>
            </a:r>
            <a:r>
              <a:rPr lang="en-US" sz="2000" dirty="0" smtClean="0">
                <a:latin typeface="+mn-lt"/>
                <a:cs typeface="Times New Roman" pitchFamily="18" charset="0"/>
              </a:rPr>
              <a:t>areas: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+mn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Major </a:t>
            </a:r>
            <a:r>
              <a:rPr lang="en-US" sz="2000" dirty="0">
                <a:latin typeface="+mn-lt"/>
              </a:rPr>
              <a:t>Ship </a:t>
            </a:r>
            <a:r>
              <a:rPr lang="en-US" sz="2000" dirty="0" smtClean="0">
                <a:latin typeface="+mn-lt"/>
              </a:rPr>
              <a:t>Alterations </a:t>
            </a:r>
            <a:r>
              <a:rPr lang="en-US" sz="2000" dirty="0">
                <a:latin typeface="+mn-lt"/>
              </a:rPr>
              <a:t>Technical Data </a:t>
            </a:r>
            <a:r>
              <a:rPr lang="en-US" sz="2000" dirty="0" smtClean="0">
                <a:latin typeface="+mn-lt"/>
              </a:rPr>
              <a:t>Package (</a:t>
            </a:r>
            <a:r>
              <a:rPr lang="en-US" sz="2000" dirty="0" err="1" smtClean="0">
                <a:latin typeface="+mn-lt"/>
              </a:rPr>
              <a:t>TDP</a:t>
            </a:r>
            <a:r>
              <a:rPr lang="en-US" sz="2000" dirty="0" smtClean="0">
                <a:latin typeface="+mn-lt"/>
              </a:rPr>
              <a:t>) Development </a:t>
            </a:r>
            <a:r>
              <a:rPr lang="en-US" sz="2000" dirty="0">
                <a:latin typeface="+mn-lt"/>
              </a:rPr>
              <a:t>&amp; </a:t>
            </a:r>
            <a:r>
              <a:rPr lang="en-US" sz="2000" dirty="0" smtClean="0">
                <a:latin typeface="+mn-lt"/>
              </a:rPr>
              <a:t>Approval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Major Ship </a:t>
            </a:r>
            <a:r>
              <a:rPr lang="en-US" sz="2000" dirty="0" smtClean="0">
                <a:latin typeface="+mn-lt"/>
              </a:rPr>
              <a:t>Alterations System </a:t>
            </a:r>
            <a:r>
              <a:rPr lang="en-US" sz="2000" dirty="0">
                <a:latin typeface="+mn-lt"/>
              </a:rPr>
              <a:t>Hardware/Software Design, Fabrication, Test and </a:t>
            </a:r>
            <a:r>
              <a:rPr lang="en-US" sz="2000" dirty="0" smtClean="0">
                <a:latin typeface="+mn-lt"/>
              </a:rPr>
              <a:t>Installation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Major Ship </a:t>
            </a:r>
            <a:r>
              <a:rPr lang="en-US" sz="2000" dirty="0" smtClean="0">
                <a:latin typeface="+mn-lt"/>
              </a:rPr>
              <a:t>Alterations System </a:t>
            </a:r>
            <a:r>
              <a:rPr lang="en-US" sz="2000" dirty="0">
                <a:latin typeface="+mn-lt"/>
              </a:rPr>
              <a:t>Demonstration, Maintenance and </a:t>
            </a:r>
            <a:r>
              <a:rPr lang="en-US" sz="2000" dirty="0" smtClean="0">
                <a:latin typeface="+mn-lt"/>
              </a:rPr>
              <a:t>Repair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Major Ship </a:t>
            </a:r>
            <a:r>
              <a:rPr lang="en-US" sz="2000" dirty="0" smtClean="0">
                <a:latin typeface="+mn-lt"/>
              </a:rPr>
              <a:t>Alterations System Removal </a:t>
            </a:r>
            <a:r>
              <a:rPr lang="en-US" sz="2000" dirty="0">
                <a:latin typeface="+mn-lt"/>
              </a:rPr>
              <a:t>and </a:t>
            </a:r>
            <a:r>
              <a:rPr lang="en-US" sz="2000" dirty="0" smtClean="0">
                <a:latin typeface="+mn-lt"/>
              </a:rPr>
              <a:t>Restoration</a:t>
            </a:r>
            <a:endParaRPr lang="en-US" sz="2000" dirty="0">
              <a:latin typeface="+mn-lt"/>
            </a:endParaRPr>
          </a:p>
          <a:p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792724" y="55563"/>
            <a:ext cx="7570787" cy="762000"/>
          </a:xfrm>
        </p:spPr>
        <p:txBody>
          <a:bodyPr/>
          <a:lstStyle/>
          <a:p>
            <a:r>
              <a:rPr lang="en-US" dirty="0"/>
              <a:t>Anticipated Procurement </a:t>
            </a:r>
            <a:r>
              <a:rPr lang="en-US" dirty="0" smtClean="0"/>
              <a:t>Strategy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91244" y="1216320"/>
            <a:ext cx="8038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Summary of Contract Scope</a:t>
            </a:r>
            <a:endParaRPr lang="en-US" u="sng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622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90" y="1981200"/>
            <a:ext cx="8947355" cy="3776133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sz="1900" dirty="0" smtClean="0"/>
              <a:t>RFP:					N66604-23-R-3017</a:t>
            </a:r>
            <a:r>
              <a:rPr lang="en-US" sz="1900" dirty="0"/>
              <a:t>	</a:t>
            </a:r>
          </a:p>
          <a:p>
            <a:pPr>
              <a:buClr>
                <a:schemeClr val="tx1"/>
              </a:buClr>
            </a:pPr>
            <a:r>
              <a:rPr lang="en-US" sz="1900" dirty="0" smtClean="0"/>
              <a:t>Contracting Method:			</a:t>
            </a:r>
            <a:r>
              <a:rPr lang="en-US" sz="1900" dirty="0" err="1" smtClean="0"/>
              <a:t>SeaPort</a:t>
            </a:r>
            <a:r>
              <a:rPr lang="en-US" sz="1900" dirty="0" smtClean="0"/>
              <a:t> </a:t>
            </a:r>
            <a:r>
              <a:rPr lang="en-US" sz="1900" dirty="0" err="1" smtClean="0"/>
              <a:t>NxG</a:t>
            </a:r>
            <a:r>
              <a:rPr lang="en-US" sz="1900" dirty="0"/>
              <a:t>	</a:t>
            </a:r>
          </a:p>
          <a:p>
            <a:pPr>
              <a:buClr>
                <a:schemeClr val="tx1"/>
              </a:buClr>
            </a:pPr>
            <a:r>
              <a:rPr lang="en-US" sz="1900" dirty="0" smtClean="0"/>
              <a:t>Anticipated Period of </a:t>
            </a:r>
            <a:r>
              <a:rPr lang="en-US" sz="1900" dirty="0"/>
              <a:t>Performance</a:t>
            </a:r>
            <a:r>
              <a:rPr lang="en-US" sz="1900" dirty="0" smtClean="0"/>
              <a:t>:	06/30/2024-06/29/2029</a:t>
            </a:r>
            <a:endParaRPr lang="en-US" sz="1900" dirty="0"/>
          </a:p>
          <a:p>
            <a:pPr>
              <a:buClr>
                <a:schemeClr val="tx1"/>
              </a:buClr>
            </a:pPr>
            <a:r>
              <a:rPr lang="en-US" sz="1900" dirty="0" smtClean="0"/>
              <a:t>Acquisition Strategy:		Unrestricted</a:t>
            </a:r>
            <a:r>
              <a:rPr lang="en-US" sz="1900" dirty="0"/>
              <a:t>	</a:t>
            </a:r>
          </a:p>
          <a:p>
            <a:pPr>
              <a:buClr>
                <a:schemeClr val="tx1"/>
              </a:buClr>
            </a:pPr>
            <a:r>
              <a:rPr lang="en-US" sz="1900" dirty="0" smtClean="0"/>
              <a:t>Level </a:t>
            </a:r>
            <a:r>
              <a:rPr lang="en-US" sz="1900" dirty="0"/>
              <a:t>of </a:t>
            </a:r>
            <a:r>
              <a:rPr lang="en-US" sz="1900" dirty="0" smtClean="0"/>
              <a:t>Effort Estimate:		474,250hrs </a:t>
            </a:r>
            <a:r>
              <a:rPr lang="en-US" sz="1900" dirty="0"/>
              <a:t>/</a:t>
            </a:r>
            <a:r>
              <a:rPr lang="en-US" sz="1900" dirty="0" smtClean="0"/>
              <a:t>$17,980,844 </a:t>
            </a:r>
            <a:r>
              <a:rPr lang="en-US" sz="1900" dirty="0" err="1" smtClean="0"/>
              <a:t>ODCs</a:t>
            </a:r>
            <a:r>
              <a:rPr lang="en-US" sz="1900" dirty="0" smtClean="0"/>
              <a:t> 32%)</a:t>
            </a:r>
            <a:endParaRPr lang="en-US" sz="1900" dirty="0"/>
          </a:p>
          <a:p>
            <a:pPr>
              <a:buClr>
                <a:schemeClr val="tx1"/>
              </a:buClr>
            </a:pPr>
            <a:r>
              <a:rPr lang="en-US" sz="1900" dirty="0" smtClean="0"/>
              <a:t>Anticipated Work Location:		20% Government Site, 							80% Contractor, installation and or 					test site.</a:t>
            </a:r>
            <a:endParaRPr lang="en-US" sz="1900" dirty="0"/>
          </a:p>
          <a:p>
            <a:pPr>
              <a:buClr>
                <a:schemeClr val="tx1"/>
              </a:buClr>
            </a:pPr>
            <a:r>
              <a:rPr lang="en-US" sz="1900" dirty="0" smtClean="0"/>
              <a:t>Contract Type:			</a:t>
            </a:r>
            <a:r>
              <a:rPr lang="en-US" sz="1900" dirty="0" err="1" smtClean="0"/>
              <a:t>CPFF</a:t>
            </a:r>
            <a:r>
              <a:rPr lang="en-US" sz="1900" dirty="0" smtClean="0"/>
              <a:t>, Cost </a:t>
            </a:r>
            <a:r>
              <a:rPr lang="en-US" sz="1900" dirty="0"/>
              <a:t>Reimbursement </a:t>
            </a:r>
            <a:r>
              <a:rPr lang="en-US" sz="1900" dirty="0" smtClean="0"/>
              <a:t>						(</a:t>
            </a:r>
            <a:r>
              <a:rPr lang="en-US" sz="1900" dirty="0"/>
              <a:t>Cost Only) provisions for </a:t>
            </a:r>
            <a:r>
              <a:rPr lang="en-US" sz="1900" dirty="0" err="1" smtClean="0"/>
              <a:t>ODC’s</a:t>
            </a:r>
            <a:endParaRPr lang="en-US" sz="19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948099" y="55563"/>
            <a:ext cx="7570787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kern="0" dirty="0" smtClean="0"/>
              <a:t>Anticipated Procurement Strategy </a:t>
            </a:r>
            <a:r>
              <a:rPr lang="en-US" sz="1600" kern="0" dirty="0" smtClean="0"/>
              <a:t>(</a:t>
            </a:r>
            <a:r>
              <a:rPr lang="en-US" sz="1600" kern="0" dirty="0" err="1" smtClean="0"/>
              <a:t>con’t</a:t>
            </a:r>
            <a:r>
              <a:rPr lang="en-US" sz="1600" kern="0" dirty="0" smtClean="0"/>
              <a:t>)</a:t>
            </a:r>
            <a:endParaRPr lang="en-US" sz="1600" kern="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8686800" y="6400800"/>
            <a:ext cx="365760" cy="34747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fld id="{25E5F72B-5FE1-41BA-B706-80387B819425}" type="slidenum">
              <a:rPr lang="en-US" smtClean="0">
                <a:latin typeface="Helvetica" pitchFamily="34" charset="0"/>
              </a:rPr>
              <a:pPr algn="ctr" eaLnBrk="1" hangingPunct="1"/>
              <a:t>11</a:t>
            </a:fld>
            <a:endParaRPr lang="en-US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211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5" y="1064429"/>
            <a:ext cx="8386942" cy="529947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Tx/>
              <a:buFont typeface="Arial" panose="020B0604020202020204" pitchFamily="34" charset="0"/>
              <a:buChar char="•"/>
            </a:pPr>
            <a:r>
              <a:rPr lang="en-US" dirty="0" smtClean="0"/>
              <a:t>Unique Characteristics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Key </a:t>
            </a:r>
            <a:r>
              <a:rPr lang="en-US" dirty="0"/>
              <a:t>Personnel requirements: </a:t>
            </a:r>
            <a:r>
              <a:rPr lang="en-US" dirty="0" err="1"/>
              <a:t>STR</a:t>
            </a:r>
            <a:r>
              <a:rPr lang="en-US" dirty="0"/>
              <a:t> plus a Minimum of </a:t>
            </a:r>
            <a:r>
              <a:rPr lang="en-US" dirty="0" smtClean="0"/>
              <a:t>3 </a:t>
            </a:r>
            <a:r>
              <a:rPr lang="en-US" dirty="0"/>
              <a:t>Key Personnel to Cover Designated Areas of </a:t>
            </a:r>
            <a:r>
              <a:rPr lang="en-US" dirty="0" smtClean="0"/>
              <a:t>Expertise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Senior Engineer for </a:t>
            </a:r>
            <a:r>
              <a:rPr lang="en-US" dirty="0" smtClean="0"/>
              <a:t>design </a:t>
            </a:r>
            <a:r>
              <a:rPr lang="en-US" dirty="0"/>
              <a:t>to cover ship check and data package development through final approval; includes research and getting documents through NAVSEA approval board</a:t>
            </a:r>
            <a:r>
              <a:rPr lang="en-US" dirty="0" smtClean="0"/>
              <a:t>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Senior </a:t>
            </a:r>
            <a:r>
              <a:rPr lang="en-US" dirty="0"/>
              <a:t>Engineer for </a:t>
            </a:r>
            <a:r>
              <a:rPr lang="en-US" dirty="0" smtClean="0"/>
              <a:t>installation </a:t>
            </a:r>
            <a:r>
              <a:rPr lang="en-US" dirty="0"/>
              <a:t>to cover procurement and fabrication of all materials, cabling, etc.; oversees physical install and departure from specification approval and removal.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Senior Computer Engineer to cover all software design, documentation, test and evaluation, obtaining Authority to Test and Authority to Operate.</a:t>
            </a:r>
            <a:endParaRPr lang="en-US" sz="1600" dirty="0"/>
          </a:p>
          <a:p>
            <a:pPr lvl="2"/>
            <a:r>
              <a:rPr lang="en-US" dirty="0" smtClean="0"/>
              <a:t>Each should have 10 </a:t>
            </a:r>
            <a:r>
              <a:rPr lang="en-US" dirty="0"/>
              <a:t>plus years experience with tasking, minimum of Bachelors level degree, 5 plus years managing team performing tasks</a:t>
            </a:r>
            <a:r>
              <a:rPr lang="en-US" dirty="0" smtClean="0"/>
              <a:t>. Prior submarine service and higher level degrees are favorable.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Facility </a:t>
            </a:r>
            <a:r>
              <a:rPr lang="en-US" dirty="0"/>
              <a:t>Security Clearance: </a:t>
            </a:r>
            <a:r>
              <a:rPr lang="en-US" kern="1200" dirty="0" err="1"/>
              <a:t>TS</a:t>
            </a:r>
            <a:r>
              <a:rPr lang="en-US" kern="1200" dirty="0"/>
              <a:t>-SCI Access. Secret Safeguarding </a:t>
            </a:r>
            <a:endParaRPr lang="en-US" kern="1200" dirty="0" smtClean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686800" y="6400800"/>
            <a:ext cx="365760" cy="34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vant Garde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9pPr>
          </a:lstStyle>
          <a:p>
            <a:pPr algn="ctr"/>
            <a:fld id="{9C955098-392B-4680-AA7F-176A5DE06FC8}" type="slidenum">
              <a:rPr lang="en-US" smtClean="0">
                <a:solidFill>
                  <a:srgbClr val="000000"/>
                </a:solidFill>
              </a:rPr>
              <a:pPr algn="ctr"/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48099" y="55563"/>
            <a:ext cx="7570787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kern="0" dirty="0" smtClean="0"/>
              <a:t>Anticipated Procurement Strategy </a:t>
            </a:r>
            <a:r>
              <a:rPr lang="en-US" sz="1600" kern="0" dirty="0" smtClean="0"/>
              <a:t>(</a:t>
            </a:r>
            <a:r>
              <a:rPr lang="en-US" sz="1600" kern="0" dirty="0" err="1" smtClean="0"/>
              <a:t>con’t</a:t>
            </a:r>
            <a:r>
              <a:rPr lang="en-US" sz="1600" kern="0" dirty="0" smtClean="0"/>
              <a:t>)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34751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471" y="1125794"/>
            <a:ext cx="7772400" cy="41148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Required </a:t>
            </a:r>
            <a:r>
              <a:rPr lang="en-US" dirty="0"/>
              <a:t>Certifications/Designations: 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Capability Maturity Model </a:t>
            </a:r>
            <a:r>
              <a:rPr lang="en-US" dirty="0" smtClean="0"/>
              <a:t>Integration (</a:t>
            </a:r>
            <a:r>
              <a:rPr lang="en-US" dirty="0" err="1" smtClean="0"/>
              <a:t>CMMI</a:t>
            </a:r>
            <a:r>
              <a:rPr lang="en-US" dirty="0" smtClean="0"/>
              <a:t>) </a:t>
            </a:r>
            <a:r>
              <a:rPr lang="en-US" dirty="0"/>
              <a:t>Level 3 or </a:t>
            </a:r>
            <a:r>
              <a:rPr lang="en-US" dirty="0" smtClean="0"/>
              <a:t>equivalent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Earn </a:t>
            </a:r>
            <a:r>
              <a:rPr lang="en-US" dirty="0"/>
              <a:t>and maintain appropriate baseline certification as identified in DOD </a:t>
            </a:r>
            <a:r>
              <a:rPr lang="en-US" dirty="0" smtClean="0"/>
              <a:t>8570.01-M, DOD </a:t>
            </a:r>
            <a:r>
              <a:rPr lang="en-US" dirty="0" err="1" smtClean="0"/>
              <a:t>Int</a:t>
            </a:r>
            <a:r>
              <a:rPr lang="en-US" dirty="0" smtClean="0"/>
              <a:t> 8140.01 and </a:t>
            </a:r>
            <a:r>
              <a:rPr lang="en-US" dirty="0" err="1"/>
              <a:t>SECNAV</a:t>
            </a:r>
            <a:r>
              <a:rPr lang="en-US" dirty="0"/>
              <a:t> </a:t>
            </a:r>
            <a:r>
              <a:rPr lang="en-US" dirty="0" smtClean="0"/>
              <a:t>M-5239.2</a:t>
            </a:r>
            <a:r>
              <a:rPr lang="en-US" b="0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the position and tasking being </a:t>
            </a:r>
            <a:r>
              <a:rPr lang="en-US" dirty="0" smtClean="0"/>
              <a:t>performed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ODCs</a:t>
            </a:r>
            <a:r>
              <a:rPr lang="en-US" dirty="0" smtClean="0"/>
              <a:t> </a:t>
            </a:r>
            <a:r>
              <a:rPr lang="en-US" dirty="0"/>
              <a:t>primarily for travel and incidental pieces for the major shipboard alteration to the specific ship. Approximately </a:t>
            </a:r>
            <a:r>
              <a:rPr lang="en-US" dirty="0" smtClean="0"/>
              <a:t>32% are </a:t>
            </a:r>
            <a:r>
              <a:rPr lang="en-US" dirty="0" err="1" smtClean="0"/>
              <a:t>ODCs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Follow-on </a:t>
            </a:r>
            <a:r>
              <a:rPr lang="en-US" dirty="0"/>
              <a:t>to N00178-04-D-4010/N66604-19-F-3011, American Systems, Acquisition Strategy was Unrestricted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OCOI</a:t>
            </a:r>
            <a:r>
              <a:rPr lang="en-US" dirty="0" smtClean="0"/>
              <a:t> </a:t>
            </a:r>
            <a:r>
              <a:rPr lang="en-US" dirty="0"/>
              <a:t>clause </a:t>
            </a:r>
            <a:r>
              <a:rPr lang="en-US" dirty="0" smtClean="0"/>
              <a:t>applies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Expected </a:t>
            </a:r>
            <a:r>
              <a:rPr lang="en-US" dirty="0"/>
              <a:t>RFP release: FY24 </a:t>
            </a:r>
            <a:r>
              <a:rPr lang="en-US" dirty="0" err="1"/>
              <a:t>QTR</a:t>
            </a:r>
            <a:r>
              <a:rPr lang="en-US" dirty="0"/>
              <a:t> </a:t>
            </a:r>
            <a:r>
              <a:rPr lang="en-US" dirty="0" smtClean="0"/>
              <a:t>1</a:t>
            </a:r>
          </a:p>
          <a:p>
            <a:pPr lvl="1" eaLnBrk="1" hangingPunct="1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cs typeface="Times New Roman" pitchFamily="18" charset="0"/>
              </a:rPr>
              <a:t>Expected Award </a:t>
            </a:r>
            <a:r>
              <a:rPr lang="en-US" dirty="0">
                <a:cs typeface="Times New Roman" pitchFamily="18" charset="0"/>
              </a:rPr>
              <a:t>Date: </a:t>
            </a:r>
            <a:r>
              <a:rPr lang="en-US" dirty="0" smtClean="0">
                <a:cs typeface="Times New Roman" pitchFamily="18" charset="0"/>
              </a:rPr>
              <a:t>June 2024</a:t>
            </a:r>
            <a:endParaRPr lang="en-US" dirty="0">
              <a:cs typeface="Times New Roman" pitchFamily="18" charset="0"/>
            </a:endParaRP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948099" y="55563"/>
            <a:ext cx="7570787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kern="0" dirty="0" smtClean="0"/>
              <a:t>Anticipated Procurement Strategy </a:t>
            </a:r>
            <a:r>
              <a:rPr lang="en-US" sz="1600" kern="0" dirty="0" smtClean="0"/>
              <a:t>(</a:t>
            </a:r>
            <a:r>
              <a:rPr lang="en-US" sz="1600" kern="0" dirty="0" err="1" smtClean="0"/>
              <a:t>con’t</a:t>
            </a:r>
            <a:r>
              <a:rPr lang="en-US" sz="1600" kern="0" dirty="0" smtClean="0"/>
              <a:t>)</a:t>
            </a:r>
            <a:endParaRPr lang="en-US" sz="1600" kern="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8686800" y="6400800"/>
            <a:ext cx="365760" cy="34747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fld id="{25E5F72B-5FE1-41BA-B706-80387B819425}" type="slidenum">
              <a:rPr lang="en-US" smtClean="0">
                <a:latin typeface="Helvetica" pitchFamily="34" charset="0"/>
              </a:rPr>
              <a:pPr algn="ctr" eaLnBrk="1" hangingPunct="1"/>
              <a:t>13</a:t>
            </a:fld>
            <a:endParaRPr lang="en-US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034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Requirements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57" y="1030515"/>
            <a:ext cx="8418286" cy="5065486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Background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800" dirty="0" smtClean="0"/>
              <a:t>NUWCDIVNPT is tasked </a:t>
            </a:r>
            <a:r>
              <a:rPr lang="en-US" sz="1800" dirty="0"/>
              <a:t>by various sponsors to serve in the capacity as Technical Direction Agent (</a:t>
            </a:r>
            <a:r>
              <a:rPr lang="en-US" sz="1800" dirty="0" err="1"/>
              <a:t>TDA</a:t>
            </a:r>
            <a:r>
              <a:rPr lang="en-US" sz="1800" dirty="0"/>
              <a:t>), Software Support Agent (SSA), and In-Service Engineering Agent (</a:t>
            </a:r>
            <a:r>
              <a:rPr lang="en-US" sz="1800" dirty="0" err="1"/>
              <a:t>ISEA</a:t>
            </a:r>
            <a:r>
              <a:rPr lang="en-US" sz="1800" dirty="0"/>
              <a:t>) for various submarine-installed systems that collect navigation, oceanographic, targeting and other data, as well as other sensor systems data, on board submarines.  </a:t>
            </a:r>
            <a:endParaRPr lang="en-US" sz="1800" dirty="0" smtClean="0"/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Scope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800" dirty="0" smtClean="0"/>
              <a:t>Provide engineering and technical services necessary to design, fabricate, test, install, </a:t>
            </a:r>
            <a:r>
              <a:rPr lang="en-US" sz="1800" dirty="0"/>
              <a:t>software </a:t>
            </a:r>
            <a:r>
              <a:rPr lang="en-US" sz="1800" dirty="0" smtClean="0"/>
              <a:t>development, cyber security, operate </a:t>
            </a:r>
            <a:r>
              <a:rPr lang="en-US" sz="1800" dirty="0"/>
              <a:t>and </a:t>
            </a:r>
            <a:r>
              <a:rPr lang="en-US" sz="1800" dirty="0" smtClean="0"/>
              <a:t>remove </a:t>
            </a:r>
            <a:r>
              <a:rPr lang="en-US" sz="1800" dirty="0"/>
              <a:t>submarine equipment </a:t>
            </a:r>
            <a:r>
              <a:rPr lang="en-US" sz="1800" dirty="0" smtClean="0"/>
              <a:t>using </a:t>
            </a:r>
            <a:r>
              <a:rPr lang="en-US" sz="1800" dirty="0"/>
              <a:t>NAVSEA-developed </a:t>
            </a:r>
            <a:r>
              <a:rPr lang="en-US" sz="1800" dirty="0" smtClean="0"/>
              <a:t>alterations. 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686800" y="6400800"/>
            <a:ext cx="365760" cy="34747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fld id="{25E5F72B-5FE1-41BA-B706-80387B819425}" type="slidenum">
              <a:rPr lang="en-US" smtClean="0">
                <a:latin typeface="Helvetica" pitchFamily="34" charset="0"/>
              </a:rPr>
              <a:pPr algn="ctr" eaLnBrk="1" hangingPunct="1"/>
              <a:t>14</a:t>
            </a:fld>
            <a:endParaRPr lang="en-US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75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 txBox="1">
            <a:spLocks/>
          </p:cNvSpPr>
          <p:nvPr/>
        </p:nvSpPr>
        <p:spPr>
          <a:xfrm>
            <a:off x="8686800" y="6400800"/>
            <a:ext cx="365760" cy="34747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fld id="{25E5F72B-5FE1-41BA-B706-80387B819425}" type="slidenum">
              <a:rPr lang="en-US" smtClean="0">
                <a:latin typeface="Helvetica" pitchFamily="34" charset="0"/>
              </a:rPr>
              <a:pPr algn="ctr" eaLnBrk="1" hangingPunct="1"/>
              <a:t>15</a:t>
            </a:fld>
            <a:endParaRPr lang="en-US" dirty="0">
              <a:latin typeface="Helvetica" pitchFamily="34" charset="0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426851" y="1688017"/>
            <a:ext cx="8229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700" dirty="0">
                <a:latin typeface="+mn-lt"/>
              </a:rPr>
              <a:t>The </a:t>
            </a:r>
            <a:r>
              <a:rPr lang="en-US" sz="1700" dirty="0" smtClean="0">
                <a:latin typeface="+mn-lt"/>
              </a:rPr>
              <a:t>Major Ship Alteration contract provides </a:t>
            </a:r>
            <a:r>
              <a:rPr lang="en-US" sz="1700" dirty="0">
                <a:latin typeface="+mn-lt"/>
              </a:rPr>
              <a:t>services in the following </a:t>
            </a:r>
            <a:r>
              <a:rPr lang="en-US" sz="1700" dirty="0" smtClean="0">
                <a:latin typeface="+mn-lt"/>
              </a:rPr>
              <a:t>areas :</a:t>
            </a:r>
          </a:p>
          <a:p>
            <a:endParaRPr lang="en-US" sz="17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+mn-lt"/>
              </a:rPr>
              <a:t>Research </a:t>
            </a:r>
            <a:r>
              <a:rPr lang="en-US" sz="1700" dirty="0">
                <a:latin typeface="+mn-lt"/>
              </a:rPr>
              <a:t>and Development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+mn-lt"/>
              </a:rPr>
              <a:t>Engineering</a:t>
            </a:r>
            <a:r>
              <a:rPr lang="en-US" sz="1700" dirty="0">
                <a:latin typeface="+mn-lt"/>
              </a:rPr>
              <a:t>, System Engineering and Process Engineering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+mn-lt"/>
              </a:rPr>
              <a:t>Developmental, </a:t>
            </a:r>
            <a:r>
              <a:rPr lang="en-US" sz="1700" dirty="0">
                <a:latin typeface="+mn-lt"/>
              </a:rPr>
              <a:t>Pre-Production, Model-Making, and Fabrication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+mn-lt"/>
              </a:rPr>
              <a:t>System </a:t>
            </a:r>
            <a:r>
              <a:rPr lang="en-US" sz="1700" dirty="0">
                <a:latin typeface="+mn-lt"/>
              </a:rPr>
              <a:t>Design Documentation and Technical Data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+mn-lt"/>
              </a:rPr>
              <a:t>Software </a:t>
            </a:r>
            <a:r>
              <a:rPr lang="en-US" sz="1700" dirty="0">
                <a:latin typeface="+mn-lt"/>
              </a:rPr>
              <a:t>Engineering, Development, Programming, and Network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+mn-lt"/>
              </a:rPr>
              <a:t>Configuration </a:t>
            </a:r>
            <a:r>
              <a:rPr lang="en-US" sz="1700" dirty="0">
                <a:latin typeface="+mn-lt"/>
              </a:rPr>
              <a:t>Management (CM)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+mn-lt"/>
              </a:rPr>
              <a:t>Information </a:t>
            </a:r>
            <a:r>
              <a:rPr lang="en-US" sz="1700" dirty="0">
                <a:latin typeface="+mn-lt"/>
              </a:rPr>
              <a:t>System (IS), Information Assurance (IA), &amp; Information Technology (IT)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+mn-lt"/>
              </a:rPr>
              <a:t>Interoperability</a:t>
            </a:r>
            <a:r>
              <a:rPr lang="en-US" sz="1700" dirty="0">
                <a:latin typeface="+mn-lt"/>
              </a:rPr>
              <a:t>, Test and Evaluation, Trials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+mn-lt"/>
              </a:rPr>
              <a:t>Supply </a:t>
            </a:r>
            <a:r>
              <a:rPr lang="en-US" sz="1700" dirty="0">
                <a:latin typeface="+mn-lt"/>
              </a:rPr>
              <a:t>and Provisioning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+mn-lt"/>
              </a:rPr>
              <a:t>Training </a:t>
            </a:r>
            <a:r>
              <a:rPr lang="en-US" sz="1700" dirty="0">
                <a:latin typeface="+mn-lt"/>
              </a:rPr>
              <a:t>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+mn-lt"/>
              </a:rPr>
              <a:t>In-Service </a:t>
            </a:r>
            <a:r>
              <a:rPr lang="en-US" sz="1700" dirty="0">
                <a:latin typeface="+mn-lt"/>
              </a:rPr>
              <a:t>Engineering, Fleet Introduction, Installation and Checkout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+mn-lt"/>
              </a:rPr>
              <a:t>Functional </a:t>
            </a:r>
            <a:r>
              <a:rPr lang="en-US" sz="1700" dirty="0">
                <a:latin typeface="+mn-lt"/>
              </a:rPr>
              <a:t>and Administrative Support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644" y="911797"/>
            <a:ext cx="8769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Major Ship Alteration Engineering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Technical Support Services </a:t>
            </a:r>
            <a:endParaRPr lang="en-US" u="sng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38724" y="72649"/>
            <a:ext cx="7485062" cy="7921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1" hangingPunct="1">
              <a:defRPr sz="2800"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Technical Requirements </a:t>
            </a:r>
            <a:r>
              <a:rPr lang="en-US" sz="1600" dirty="0" smtClean="0"/>
              <a:t>(cont’d)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04173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838724" y="72649"/>
            <a:ext cx="7485062" cy="7921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1" hangingPunct="1">
              <a:defRPr sz="2800"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Technical Requirements </a:t>
            </a:r>
            <a:r>
              <a:rPr lang="en-US" sz="1600" dirty="0" smtClean="0"/>
              <a:t>(cont’d)</a:t>
            </a:r>
            <a:endParaRPr lang="en-US" sz="1600" dirty="0"/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127846" y="864813"/>
            <a:ext cx="8931094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900" dirty="0" smtClean="0">
                <a:latin typeface="+mn-lt"/>
              </a:rPr>
              <a:t>Task 1: Alteration Technical Data Package (</a:t>
            </a:r>
            <a:r>
              <a:rPr lang="en-US" sz="1900" dirty="0" err="1" smtClean="0">
                <a:latin typeface="+mn-lt"/>
              </a:rPr>
              <a:t>TDP</a:t>
            </a:r>
            <a:r>
              <a:rPr lang="en-US" sz="1900" dirty="0" smtClean="0">
                <a:latin typeface="+mn-lt"/>
              </a:rPr>
              <a:t>) development and approval</a:t>
            </a:r>
          </a:p>
          <a:p>
            <a:pPr lvl="1">
              <a:lnSpc>
                <a:spcPts val="2400"/>
              </a:lnSpc>
            </a:pPr>
            <a:endParaRPr lang="en-US" sz="1600" dirty="0" smtClean="0">
              <a:latin typeface="+mn-lt"/>
            </a:endParaRP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Gather </a:t>
            </a:r>
            <a:r>
              <a:rPr lang="en-US" sz="1600" dirty="0">
                <a:latin typeface="+mn-lt"/>
              </a:rPr>
              <a:t>ship and platform </a:t>
            </a:r>
            <a:r>
              <a:rPr lang="en-US" sz="1600" dirty="0" smtClean="0">
                <a:latin typeface="+mn-lt"/>
              </a:rPr>
              <a:t>technical information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Perform </a:t>
            </a:r>
            <a:r>
              <a:rPr lang="en-US" sz="1600" dirty="0">
                <a:latin typeface="+mn-lt"/>
              </a:rPr>
              <a:t>pre-installation </a:t>
            </a:r>
            <a:r>
              <a:rPr lang="en-US" sz="1600" dirty="0" smtClean="0">
                <a:latin typeface="+mn-lt"/>
              </a:rPr>
              <a:t>ship-checks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Analyze ship </a:t>
            </a:r>
            <a:r>
              <a:rPr lang="en-US" sz="1600" dirty="0">
                <a:latin typeface="+mn-lt"/>
              </a:rPr>
              <a:t>and platform information for configuration, schedule and cost impact </a:t>
            </a:r>
            <a:r>
              <a:rPr lang="en-US" sz="1600" dirty="0" smtClean="0">
                <a:latin typeface="+mn-lt"/>
              </a:rPr>
              <a:t>for installation of system(s)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Develop </a:t>
            </a:r>
            <a:r>
              <a:rPr lang="en-US" sz="1600" dirty="0">
                <a:latin typeface="+mn-lt"/>
              </a:rPr>
              <a:t>the </a:t>
            </a:r>
            <a:r>
              <a:rPr lang="en-US" sz="1600" dirty="0" err="1" smtClean="0">
                <a:latin typeface="+mn-lt"/>
              </a:rPr>
              <a:t>TDP</a:t>
            </a:r>
            <a:r>
              <a:rPr lang="en-US" sz="1600" dirty="0" smtClean="0">
                <a:latin typeface="+mn-lt"/>
              </a:rPr>
              <a:t>, </a:t>
            </a:r>
            <a:r>
              <a:rPr lang="en-US" sz="1600" dirty="0">
                <a:latin typeface="+mn-lt"/>
              </a:rPr>
              <a:t>or update an existing </a:t>
            </a:r>
            <a:r>
              <a:rPr lang="en-US" sz="1600" dirty="0" err="1">
                <a:latin typeface="+mn-lt"/>
              </a:rPr>
              <a:t>TDP</a:t>
            </a:r>
            <a:r>
              <a:rPr lang="en-US" sz="1600" dirty="0">
                <a:latin typeface="+mn-lt"/>
              </a:rPr>
              <a:t> 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Develop </a:t>
            </a:r>
            <a:r>
              <a:rPr lang="en-US" sz="1600" dirty="0">
                <a:latin typeface="+mn-lt"/>
              </a:rPr>
              <a:t>new or modify existing software and firmware for operation, calibration, data collection and data analysis</a:t>
            </a:r>
            <a:r>
              <a:rPr lang="en-US" sz="1600" dirty="0">
                <a:solidFill>
                  <a:srgbClr val="FF0000"/>
                </a:solidFill>
                <a:latin typeface="+mn-lt"/>
              </a:rPr>
              <a:t> </a:t>
            </a:r>
          </a:p>
          <a:p>
            <a:pPr marL="285750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In order to gain Interim </a:t>
            </a:r>
            <a:r>
              <a:rPr lang="en-US" sz="1600" dirty="0">
                <a:latin typeface="+mn-lt"/>
              </a:rPr>
              <a:t>Authority to Test (</a:t>
            </a:r>
            <a:r>
              <a:rPr lang="en-US" sz="1600" dirty="0" err="1">
                <a:latin typeface="+mn-lt"/>
              </a:rPr>
              <a:t>IATT</a:t>
            </a:r>
            <a:r>
              <a:rPr lang="en-US" sz="1600" dirty="0">
                <a:latin typeface="+mn-lt"/>
              </a:rPr>
              <a:t>), Authority to Test (ATT), Interim Authority to Operate (</a:t>
            </a:r>
            <a:r>
              <a:rPr lang="en-US" sz="1600" dirty="0" err="1">
                <a:latin typeface="+mn-lt"/>
              </a:rPr>
              <a:t>IATO</a:t>
            </a:r>
            <a:r>
              <a:rPr lang="en-US" sz="1600" dirty="0">
                <a:latin typeface="+mn-lt"/>
              </a:rPr>
              <a:t>) </a:t>
            </a:r>
            <a:r>
              <a:rPr lang="en-US" sz="1600" dirty="0" smtClean="0">
                <a:latin typeface="+mn-lt"/>
              </a:rPr>
              <a:t>and Authority </a:t>
            </a:r>
            <a:r>
              <a:rPr lang="en-US" sz="1600" dirty="0">
                <a:latin typeface="+mn-lt"/>
              </a:rPr>
              <a:t>to Operate (</a:t>
            </a:r>
            <a:r>
              <a:rPr lang="en-US" sz="1600" dirty="0" err="1">
                <a:latin typeface="+mn-lt"/>
              </a:rPr>
              <a:t>ATO</a:t>
            </a:r>
            <a:r>
              <a:rPr lang="en-US" sz="1600" dirty="0" smtClean="0">
                <a:latin typeface="+mn-lt"/>
              </a:rPr>
              <a:t>) the following needs to be accomplished</a:t>
            </a:r>
          </a:p>
          <a:p>
            <a:pPr marL="7429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n-lt"/>
              </a:rPr>
              <a:t>Coordinate </a:t>
            </a:r>
            <a:r>
              <a:rPr lang="en-US" sz="1400" dirty="0" err="1" smtClean="0">
                <a:latin typeface="+mn-lt"/>
              </a:rPr>
              <a:t>TDP</a:t>
            </a:r>
            <a:r>
              <a:rPr lang="en-US" sz="1400" dirty="0" smtClean="0">
                <a:latin typeface="+mn-lt"/>
              </a:rPr>
              <a:t> Cyber </a:t>
            </a:r>
            <a:r>
              <a:rPr lang="en-US" sz="1400" dirty="0">
                <a:latin typeface="+mn-lt"/>
              </a:rPr>
              <a:t>Security and Risk Management Framework (</a:t>
            </a:r>
            <a:r>
              <a:rPr lang="en-US" sz="1400" dirty="0" err="1">
                <a:latin typeface="+mn-lt"/>
              </a:rPr>
              <a:t>RMF</a:t>
            </a:r>
            <a:r>
              <a:rPr lang="en-US" sz="1400" dirty="0">
                <a:latin typeface="+mn-lt"/>
              </a:rPr>
              <a:t>) </a:t>
            </a:r>
            <a:r>
              <a:rPr lang="en-US" sz="1400" dirty="0" smtClean="0">
                <a:latin typeface="+mn-lt"/>
              </a:rPr>
              <a:t>documentation;</a:t>
            </a:r>
          </a:p>
          <a:p>
            <a:pPr marL="7429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n-lt"/>
              </a:rPr>
              <a:t>Provide Cyber </a:t>
            </a:r>
            <a:r>
              <a:rPr lang="en-US" sz="1400" dirty="0">
                <a:latin typeface="+mn-lt"/>
              </a:rPr>
              <a:t>Security inputs at design reviews; </a:t>
            </a:r>
            <a:endParaRPr lang="en-US" sz="1400" dirty="0" smtClean="0">
              <a:latin typeface="+mn-lt"/>
            </a:endParaRPr>
          </a:p>
          <a:p>
            <a:pPr marL="7429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n-lt"/>
              </a:rPr>
              <a:t>Provide Cyber </a:t>
            </a:r>
            <a:r>
              <a:rPr lang="en-US" sz="1400" dirty="0">
                <a:latin typeface="+mn-lt"/>
              </a:rPr>
              <a:t>Security mitigation of design </a:t>
            </a:r>
            <a:r>
              <a:rPr lang="en-US" sz="1400" dirty="0" smtClean="0">
                <a:latin typeface="+mn-lt"/>
              </a:rPr>
              <a:t>implications;</a:t>
            </a:r>
          </a:p>
          <a:p>
            <a:pPr marL="7429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n-lt"/>
              </a:rPr>
              <a:t>Adjudicate comment and </a:t>
            </a:r>
            <a:r>
              <a:rPr lang="en-US" sz="1400" dirty="0">
                <a:latin typeface="+mn-lt"/>
              </a:rPr>
              <a:t>documentation update via the review/approval </a:t>
            </a:r>
            <a:r>
              <a:rPr lang="en-US" sz="1400" dirty="0" smtClean="0">
                <a:latin typeface="+mn-lt"/>
              </a:rPr>
              <a:t>process;</a:t>
            </a:r>
          </a:p>
          <a:p>
            <a:pPr marL="742950" lvl="1" indent="-285750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+mn-lt"/>
              </a:rPr>
              <a:t>Provide problem </a:t>
            </a:r>
            <a:r>
              <a:rPr lang="en-US" sz="1400" dirty="0">
                <a:latin typeface="+mn-lt"/>
              </a:rPr>
              <a:t>resolution for all </a:t>
            </a:r>
            <a:r>
              <a:rPr lang="en-US" sz="1400" dirty="0" smtClean="0">
                <a:latin typeface="+mn-lt"/>
              </a:rPr>
              <a:t>Systems </a:t>
            </a:r>
            <a:r>
              <a:rPr lang="en-US" sz="1400" dirty="0">
                <a:latin typeface="+mn-lt"/>
              </a:rPr>
              <a:t>and Programs Baseline Accreditations</a:t>
            </a:r>
          </a:p>
          <a:p>
            <a:pPr>
              <a:lnSpc>
                <a:spcPts val="2400"/>
              </a:lnSpc>
            </a:pPr>
            <a:endParaRPr lang="en-US" sz="1400" dirty="0" smtClean="0">
              <a:solidFill>
                <a:srgbClr val="FF0000"/>
              </a:solidFill>
              <a:latin typeface="+mn-lt"/>
            </a:endParaRPr>
          </a:p>
          <a:p>
            <a:r>
              <a:rPr lang="en-US" sz="1200" b="0" dirty="0">
                <a:solidFill>
                  <a:srgbClr val="FF0000"/>
                </a:solidFill>
                <a:latin typeface="+mn-lt"/>
              </a:rPr>
              <a:t>	</a:t>
            </a:r>
            <a:endParaRPr lang="en-US" sz="1200" b="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686800" y="6400800"/>
            <a:ext cx="365760" cy="34747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fld id="{25E5F72B-5FE1-41BA-B706-80387B819425}" type="slidenum">
              <a:rPr lang="en-US" smtClean="0">
                <a:latin typeface="Helvetica" pitchFamily="34" charset="0"/>
              </a:rPr>
              <a:pPr algn="ctr" eaLnBrk="1" hangingPunct="1"/>
              <a:t>16</a:t>
            </a:fld>
            <a:endParaRPr lang="en-US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868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838724" y="72649"/>
            <a:ext cx="7485062" cy="7921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1" hangingPunct="1">
              <a:defRPr sz="2800"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Technical Requirements </a:t>
            </a:r>
            <a:r>
              <a:rPr lang="en-US" sz="1600" dirty="0" smtClean="0"/>
              <a:t>(cont’d)</a:t>
            </a:r>
            <a:endParaRPr lang="en-US" sz="1600" dirty="0"/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169964" y="864812"/>
            <a:ext cx="8652461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900" dirty="0" smtClean="0">
                <a:latin typeface="+mn-lt"/>
              </a:rPr>
              <a:t>Task 2: Alteration Systems Fabrication, Test and Installation</a:t>
            </a:r>
          </a:p>
          <a:p>
            <a:endParaRPr lang="en-US" sz="19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Design</a:t>
            </a:r>
            <a:r>
              <a:rPr lang="en-US" sz="1600" dirty="0">
                <a:latin typeface="+mn-lt"/>
              </a:rPr>
              <a:t>, fabricate and assemble new </a:t>
            </a:r>
            <a:r>
              <a:rPr lang="en-US" sz="1600" dirty="0" smtClean="0">
                <a:latin typeface="+mn-lt"/>
              </a:rPr>
              <a:t>units (developmental, interface, </a:t>
            </a:r>
            <a:r>
              <a:rPr lang="en-US" sz="1600" dirty="0">
                <a:latin typeface="+mn-lt"/>
              </a:rPr>
              <a:t>data </a:t>
            </a:r>
            <a:r>
              <a:rPr lang="en-US" sz="1600" dirty="0" smtClean="0">
                <a:latin typeface="+mn-lt"/>
              </a:rPr>
              <a:t>acquisition), </a:t>
            </a:r>
            <a:r>
              <a:rPr lang="en-US" sz="1600" dirty="0">
                <a:latin typeface="+mn-lt"/>
              </a:rPr>
              <a:t>data recorders, </a:t>
            </a:r>
            <a:r>
              <a:rPr lang="en-US" sz="1600" dirty="0" smtClean="0">
                <a:latin typeface="+mn-lt"/>
              </a:rPr>
              <a:t>cabling</a:t>
            </a:r>
            <a:r>
              <a:rPr lang="en-US" sz="1600" dirty="0">
                <a:latin typeface="+mn-lt"/>
              </a:rPr>
              <a:t>, mounts and hardware for the </a:t>
            </a:r>
            <a:r>
              <a:rPr lang="en-US" sz="1600" dirty="0" smtClean="0">
                <a:latin typeface="+mn-lt"/>
              </a:rPr>
              <a:t>systems </a:t>
            </a:r>
            <a:r>
              <a:rPr lang="en-US" sz="1600" dirty="0">
                <a:latin typeface="+mn-lt"/>
              </a:rPr>
              <a:t>and </a:t>
            </a:r>
            <a:r>
              <a:rPr lang="en-US" sz="1600" dirty="0" smtClean="0">
                <a:latin typeface="+mn-lt"/>
              </a:rPr>
              <a:t>equipment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Test </a:t>
            </a:r>
            <a:r>
              <a:rPr lang="en-US" sz="1600" dirty="0" smtClean="0">
                <a:latin typeface="+mn-lt"/>
              </a:rPr>
              <a:t>and verify </a:t>
            </a:r>
            <a:r>
              <a:rPr lang="en-US" sz="1600" dirty="0">
                <a:latin typeface="+mn-lt"/>
              </a:rPr>
              <a:t>operation and function </a:t>
            </a:r>
            <a:r>
              <a:rPr lang="en-US" sz="1600" dirty="0" smtClean="0">
                <a:latin typeface="+mn-lt"/>
              </a:rPr>
              <a:t>the systems</a:t>
            </a:r>
            <a:r>
              <a:rPr lang="en-US" sz="1600" dirty="0">
                <a:latin typeface="+mn-lt"/>
              </a:rPr>
              <a:t>, components and equipment prior to </a:t>
            </a:r>
            <a:r>
              <a:rPr lang="en-US" sz="1600" dirty="0" smtClean="0">
                <a:latin typeface="+mn-lt"/>
              </a:rPr>
              <a:t>installation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Design, fabricate </a:t>
            </a:r>
            <a:r>
              <a:rPr lang="en-US" sz="1600" dirty="0">
                <a:latin typeface="+mn-lt"/>
              </a:rPr>
              <a:t>or procure </a:t>
            </a:r>
            <a:r>
              <a:rPr lang="en-US" sz="1600" dirty="0" smtClean="0">
                <a:latin typeface="+mn-lt"/>
              </a:rPr>
              <a:t>components</a:t>
            </a:r>
            <a:r>
              <a:rPr lang="en-US" sz="1600" dirty="0">
                <a:latin typeface="+mn-lt"/>
              </a:rPr>
              <a:t>, equipment and tooling </a:t>
            </a:r>
            <a:r>
              <a:rPr lang="en-US" sz="1600" dirty="0" smtClean="0">
                <a:latin typeface="+mn-lt"/>
              </a:rPr>
              <a:t>for shipboard installation.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Draft</a:t>
            </a:r>
            <a:r>
              <a:rPr lang="en-US" sz="1600" dirty="0">
                <a:latin typeface="+mn-lt"/>
              </a:rPr>
              <a:t>, develop, maintain </a:t>
            </a:r>
            <a:r>
              <a:rPr lang="en-US" sz="1600" dirty="0" smtClean="0">
                <a:latin typeface="+mn-lt"/>
              </a:rPr>
              <a:t>Departure </a:t>
            </a:r>
            <a:r>
              <a:rPr lang="en-US" sz="1600" dirty="0">
                <a:latin typeface="+mn-lt"/>
              </a:rPr>
              <a:t>from Specification (DFS) documentation for </a:t>
            </a:r>
            <a:r>
              <a:rPr lang="en-US" sz="1600" dirty="0" smtClean="0">
                <a:latin typeface="+mn-lt"/>
              </a:rPr>
              <a:t>review/approval</a:t>
            </a:r>
            <a:endParaRPr lang="en-US" sz="16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Provide </a:t>
            </a:r>
            <a:r>
              <a:rPr lang="en-US" sz="1600" dirty="0">
                <a:latin typeface="+mn-lt"/>
              </a:rPr>
              <a:t>engineering and technical services </a:t>
            </a:r>
            <a:r>
              <a:rPr lang="en-US" sz="1600" dirty="0" smtClean="0">
                <a:latin typeface="+mn-lt"/>
              </a:rPr>
              <a:t>for system operational tests </a:t>
            </a:r>
            <a:r>
              <a:rPr lang="en-US" sz="1600" dirty="0">
                <a:latin typeface="+mn-lt"/>
              </a:rPr>
              <a:t>to confirm function, installation </a:t>
            </a:r>
            <a:r>
              <a:rPr lang="en-US" sz="1600" dirty="0" smtClean="0">
                <a:latin typeface="+mn-lt"/>
              </a:rPr>
              <a:t>and </a:t>
            </a:r>
            <a:r>
              <a:rPr lang="en-US" sz="1600" dirty="0">
                <a:latin typeface="+mn-lt"/>
              </a:rPr>
              <a:t>operational requirements are met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Prepare/ provide </a:t>
            </a:r>
            <a:r>
              <a:rPr lang="en-US" sz="1600" dirty="0">
                <a:latin typeface="+mn-lt"/>
              </a:rPr>
              <a:t>Operation and Maintenance Instructions for Research and </a:t>
            </a:r>
            <a:r>
              <a:rPr lang="en-US" sz="1600" dirty="0" smtClean="0">
                <a:latin typeface="+mn-lt"/>
              </a:rPr>
              <a:t>Development equipment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Conduct </a:t>
            </a:r>
            <a:r>
              <a:rPr lang="en-US" sz="1600" dirty="0">
                <a:latin typeface="+mn-lt"/>
              </a:rPr>
              <a:t>Operation and Maintenance training for Government personnel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Scan </a:t>
            </a:r>
            <a:r>
              <a:rPr lang="en-US" sz="1600" dirty="0">
                <a:latin typeface="+mn-lt"/>
              </a:rPr>
              <a:t>the </a:t>
            </a:r>
            <a:r>
              <a:rPr lang="en-US" sz="1600" dirty="0" smtClean="0">
                <a:latin typeface="+mn-lt"/>
              </a:rPr>
              <a:t>system </a:t>
            </a:r>
            <a:r>
              <a:rPr lang="en-US" sz="1600" dirty="0">
                <a:latin typeface="+mn-lt"/>
              </a:rPr>
              <a:t>and </a:t>
            </a:r>
            <a:r>
              <a:rPr lang="en-US" sz="1600" dirty="0" smtClean="0">
                <a:latin typeface="+mn-lt"/>
              </a:rPr>
              <a:t>equipment, collect </a:t>
            </a:r>
            <a:r>
              <a:rPr lang="en-US" sz="1600" dirty="0">
                <a:latin typeface="+mn-lt"/>
              </a:rPr>
              <a:t>security scanned </a:t>
            </a:r>
            <a:r>
              <a:rPr lang="en-US" sz="1600" dirty="0" smtClean="0">
                <a:latin typeface="+mn-lt"/>
              </a:rPr>
              <a:t>data, validate </a:t>
            </a:r>
            <a:r>
              <a:rPr lang="en-US" sz="1600" dirty="0">
                <a:latin typeface="+mn-lt"/>
              </a:rPr>
              <a:t>baseline </a:t>
            </a:r>
            <a:r>
              <a:rPr lang="en-US" sz="1600" dirty="0" smtClean="0">
                <a:latin typeface="+mn-lt"/>
              </a:rPr>
              <a:t>accreditation, </a:t>
            </a:r>
            <a:r>
              <a:rPr lang="en-US" sz="1600" dirty="0">
                <a:latin typeface="+mn-lt"/>
              </a:rPr>
              <a:t>and generate </a:t>
            </a:r>
            <a:r>
              <a:rPr lang="en-US" sz="1600" dirty="0" smtClean="0">
                <a:latin typeface="+mn-lt"/>
              </a:rPr>
              <a:t>the </a:t>
            </a:r>
            <a:r>
              <a:rPr lang="en-US" sz="1600" dirty="0" err="1">
                <a:latin typeface="+mn-lt"/>
              </a:rPr>
              <a:t>ATO</a:t>
            </a:r>
            <a:r>
              <a:rPr lang="en-US" sz="1600" dirty="0">
                <a:latin typeface="+mn-lt"/>
              </a:rPr>
              <a:t> naval message for each </a:t>
            </a:r>
            <a:r>
              <a:rPr lang="en-US" sz="1600" dirty="0" smtClean="0">
                <a:latin typeface="+mn-lt"/>
              </a:rPr>
              <a:t>boat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Conduct </a:t>
            </a:r>
            <a:r>
              <a:rPr lang="en-US" sz="1600" dirty="0">
                <a:latin typeface="+mn-lt"/>
              </a:rPr>
              <a:t>Cyber Security Training for the submarine’s Information Assurance Officer (</a:t>
            </a:r>
            <a:r>
              <a:rPr lang="en-US" sz="1600" dirty="0" err="1" smtClean="0">
                <a:latin typeface="+mn-lt"/>
              </a:rPr>
              <a:t>IAO</a:t>
            </a:r>
            <a:r>
              <a:rPr lang="en-US" sz="1600" dirty="0" smtClean="0">
                <a:latin typeface="+mn-lt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Generate a </a:t>
            </a:r>
            <a:r>
              <a:rPr lang="en-US" sz="1600" dirty="0">
                <a:latin typeface="+mn-lt"/>
              </a:rPr>
              <a:t>Security Assessment Report (SAR) and System Security Plan (</a:t>
            </a:r>
            <a:r>
              <a:rPr lang="en-US" sz="1600" dirty="0" err="1">
                <a:latin typeface="+mn-lt"/>
              </a:rPr>
              <a:t>SSP</a:t>
            </a:r>
            <a:r>
              <a:rPr lang="en-US" sz="1600" dirty="0" smtClean="0">
                <a:latin typeface="+mn-lt"/>
              </a:rPr>
              <a:t>)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686800" y="6400800"/>
            <a:ext cx="365760" cy="34747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fld id="{25E5F72B-5FE1-41BA-B706-80387B819425}" type="slidenum">
              <a:rPr lang="en-US" smtClean="0">
                <a:latin typeface="Helvetica" pitchFamily="34" charset="0"/>
              </a:rPr>
              <a:pPr algn="ctr" eaLnBrk="1" hangingPunct="1"/>
              <a:t>17</a:t>
            </a:fld>
            <a:endParaRPr lang="en-US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697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838724" y="72649"/>
            <a:ext cx="7485062" cy="7921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1" hangingPunct="1">
              <a:defRPr sz="2800"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Technical Requirements </a:t>
            </a:r>
            <a:r>
              <a:rPr lang="en-US" sz="1600" dirty="0" smtClean="0"/>
              <a:t>(cont’d)</a:t>
            </a:r>
            <a:endParaRPr lang="en-US" sz="1600" dirty="0"/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64655" y="1330037"/>
            <a:ext cx="880289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n-lt"/>
              </a:rPr>
              <a:t>Task 3: Alteration Demonstration, Maintenance and Analysis</a:t>
            </a:r>
          </a:p>
          <a:p>
            <a:endParaRPr lang="en-US" sz="2000" dirty="0" smtClean="0">
              <a:latin typeface="+mn-lt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Maintain </a:t>
            </a:r>
            <a:r>
              <a:rPr lang="en-US" sz="1600" dirty="0">
                <a:latin typeface="+mn-lt"/>
              </a:rPr>
              <a:t>laboratory systems, </a:t>
            </a:r>
            <a:r>
              <a:rPr lang="en-US" sz="1600" dirty="0" smtClean="0">
                <a:latin typeface="+mn-lt"/>
              </a:rPr>
              <a:t>alteration systems </a:t>
            </a:r>
            <a:r>
              <a:rPr lang="en-US" sz="1600" dirty="0">
                <a:latin typeface="+mn-lt"/>
              </a:rPr>
              <a:t>and equipment with required Cyber Security scanning </a:t>
            </a:r>
            <a:r>
              <a:rPr lang="en-US" sz="1600" dirty="0" smtClean="0">
                <a:latin typeface="+mn-lt"/>
              </a:rPr>
              <a:t>patches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Implement </a:t>
            </a:r>
            <a:r>
              <a:rPr lang="en-US" sz="1600" dirty="0">
                <a:latin typeface="+mn-lt"/>
              </a:rPr>
              <a:t>or update the hardware and software </a:t>
            </a:r>
            <a:r>
              <a:rPr lang="en-US" sz="1600" dirty="0" smtClean="0">
                <a:latin typeface="+mn-lt"/>
              </a:rPr>
              <a:t>systems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Provide </a:t>
            </a:r>
            <a:r>
              <a:rPr lang="en-US" sz="1600" dirty="0">
                <a:latin typeface="+mn-lt"/>
              </a:rPr>
              <a:t>planning, execution and analysis in support of demonstrations and functional </a:t>
            </a:r>
            <a:r>
              <a:rPr lang="en-US" sz="1600" dirty="0" smtClean="0">
                <a:latin typeface="+mn-lt"/>
              </a:rPr>
              <a:t>tests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Repair</a:t>
            </a:r>
            <a:r>
              <a:rPr lang="en-US" sz="1600" dirty="0">
                <a:latin typeface="+mn-lt"/>
              </a:rPr>
              <a:t>, replace or modify any hardware or software necessary to successfully complete </a:t>
            </a:r>
            <a:r>
              <a:rPr lang="en-US" sz="1600" dirty="0" smtClean="0">
                <a:latin typeface="+mn-lt"/>
              </a:rPr>
              <a:t>tests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Field </a:t>
            </a:r>
            <a:r>
              <a:rPr lang="en-US" sz="1600" dirty="0">
                <a:latin typeface="+mn-lt"/>
              </a:rPr>
              <a:t>trouble </a:t>
            </a:r>
            <a:r>
              <a:rPr lang="en-US" sz="1600" dirty="0" smtClean="0">
                <a:latin typeface="+mn-lt"/>
              </a:rPr>
              <a:t>calls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Replace</a:t>
            </a:r>
            <a:r>
              <a:rPr lang="en-US" sz="1600" dirty="0">
                <a:latin typeface="+mn-lt"/>
              </a:rPr>
              <a:t>, repair or modify </a:t>
            </a:r>
            <a:r>
              <a:rPr lang="en-US" sz="1600" dirty="0" smtClean="0">
                <a:latin typeface="+mn-lt"/>
              </a:rPr>
              <a:t>systems </a:t>
            </a:r>
            <a:r>
              <a:rPr lang="en-US" sz="1600" dirty="0">
                <a:latin typeface="+mn-lt"/>
              </a:rPr>
              <a:t>and equipment as necessary to return the </a:t>
            </a:r>
            <a:r>
              <a:rPr lang="en-US" sz="1600" dirty="0" smtClean="0">
                <a:latin typeface="+mn-lt"/>
              </a:rPr>
              <a:t>system </a:t>
            </a:r>
            <a:r>
              <a:rPr lang="en-US" sz="1600" dirty="0">
                <a:latin typeface="+mn-lt"/>
              </a:rPr>
              <a:t>to ‘In-Service’ </a:t>
            </a:r>
            <a:r>
              <a:rPr lang="en-US" sz="1600" dirty="0" smtClean="0">
                <a:latin typeface="+mn-lt"/>
              </a:rPr>
              <a:t>status</a:t>
            </a:r>
          </a:p>
          <a:p>
            <a:endParaRPr lang="en-US" sz="1200" b="0" dirty="0" smtClean="0">
              <a:latin typeface="+mn-lt"/>
            </a:endParaRPr>
          </a:p>
          <a:p>
            <a:endParaRPr lang="en-US" sz="1200" b="0" dirty="0" smtClean="0">
              <a:latin typeface="+mn-lt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686800" y="6400800"/>
            <a:ext cx="365760" cy="34747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fld id="{25E5F72B-5FE1-41BA-B706-80387B819425}" type="slidenum">
              <a:rPr lang="en-US" smtClean="0">
                <a:latin typeface="Helvetica" pitchFamily="34" charset="0"/>
              </a:rPr>
              <a:pPr algn="ctr" eaLnBrk="1" hangingPunct="1"/>
              <a:t>18</a:t>
            </a:fld>
            <a:endParaRPr lang="en-US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000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838724" y="72649"/>
            <a:ext cx="7485062" cy="7921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1" hangingPunct="1">
              <a:defRPr sz="2800"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Technical Requirements </a:t>
            </a:r>
            <a:r>
              <a:rPr lang="en-US" sz="1600" dirty="0" smtClean="0"/>
              <a:t>(cont’d)</a:t>
            </a:r>
            <a:endParaRPr lang="en-US" sz="1600" dirty="0"/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64655" y="1330037"/>
            <a:ext cx="865246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+mn-lt"/>
              </a:rPr>
              <a:t>Task 4: Alteration Removal and Restore</a:t>
            </a:r>
          </a:p>
          <a:p>
            <a:endParaRPr lang="en-US" sz="1600" dirty="0" smtClean="0"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Remove </a:t>
            </a:r>
            <a:r>
              <a:rPr lang="en-US" sz="1600" dirty="0">
                <a:latin typeface="+mn-lt"/>
              </a:rPr>
              <a:t>the </a:t>
            </a:r>
            <a:r>
              <a:rPr lang="en-US" sz="1600" dirty="0" smtClean="0">
                <a:latin typeface="+mn-lt"/>
              </a:rPr>
              <a:t>installed systems </a:t>
            </a:r>
            <a:r>
              <a:rPr lang="en-US" sz="1600" dirty="0">
                <a:latin typeface="+mn-lt"/>
              </a:rPr>
              <a:t>and equipment from the </a:t>
            </a:r>
            <a:r>
              <a:rPr lang="en-US" sz="1600" dirty="0" smtClean="0">
                <a:latin typeface="+mn-lt"/>
              </a:rPr>
              <a:t>submarine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Return </a:t>
            </a:r>
            <a:r>
              <a:rPr lang="en-US" sz="1600" dirty="0">
                <a:latin typeface="+mn-lt"/>
              </a:rPr>
              <a:t>the affected shipboard systems and hull configurations to their original </a:t>
            </a:r>
            <a:r>
              <a:rPr lang="en-US" sz="1600" dirty="0" smtClean="0">
                <a:latin typeface="+mn-lt"/>
              </a:rPr>
              <a:t>state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Package </a:t>
            </a:r>
            <a:r>
              <a:rPr lang="en-US" sz="1600" dirty="0">
                <a:latin typeface="+mn-lt"/>
              </a:rPr>
              <a:t>and ship </a:t>
            </a:r>
            <a:r>
              <a:rPr lang="en-US" sz="1600" dirty="0" smtClean="0">
                <a:latin typeface="+mn-lt"/>
              </a:rPr>
              <a:t>equipment to </a:t>
            </a:r>
            <a:r>
              <a:rPr lang="en-US" sz="1600" dirty="0">
                <a:latin typeface="+mn-lt"/>
              </a:rPr>
              <a:t>NUWCDIVNPT, contractor’s facility, </a:t>
            </a:r>
            <a:r>
              <a:rPr lang="en-US" sz="1600" dirty="0" smtClean="0">
                <a:latin typeface="+mn-lt"/>
              </a:rPr>
              <a:t>warehouse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or installation site</a:t>
            </a:r>
            <a:endParaRPr lang="en-US" sz="1600" dirty="0">
              <a:latin typeface="+mn-lt"/>
            </a:endParaRPr>
          </a:p>
          <a:p>
            <a:endParaRPr lang="en-US" sz="1200" b="0" dirty="0" smtClean="0">
              <a:latin typeface="+mn-lt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686800" y="6400800"/>
            <a:ext cx="365760" cy="34747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fld id="{25E5F72B-5FE1-41BA-B706-80387B819425}" type="slidenum">
              <a:rPr lang="en-US" smtClean="0">
                <a:latin typeface="Helvetica" pitchFamily="34" charset="0"/>
              </a:rPr>
              <a:pPr algn="ctr" eaLnBrk="1" hangingPunct="1"/>
              <a:t>19</a:t>
            </a:fld>
            <a:endParaRPr lang="en-US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10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724" y="55563"/>
            <a:ext cx="7570787" cy="7620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496" y="1615440"/>
            <a:ext cx="7955280" cy="4114800"/>
          </a:xfrm>
        </p:spPr>
        <p:txBody>
          <a:bodyPr/>
          <a:lstStyle/>
          <a:p>
            <a:pPr>
              <a:buClrTx/>
            </a:pPr>
            <a:r>
              <a:rPr lang="en-US" sz="2800" dirty="0"/>
              <a:t>Introduction/Ground Rules</a:t>
            </a:r>
          </a:p>
          <a:p>
            <a:pPr>
              <a:buClrTx/>
            </a:pPr>
            <a:r>
              <a:rPr lang="en-US" sz="2800" dirty="0"/>
              <a:t>Disclaimer Statement</a:t>
            </a:r>
          </a:p>
          <a:p>
            <a:pPr>
              <a:buClrTx/>
            </a:pPr>
            <a:r>
              <a:rPr lang="en-US" sz="2800" dirty="0" smtClean="0"/>
              <a:t>Department Overview</a:t>
            </a:r>
          </a:p>
          <a:p>
            <a:pPr>
              <a:buClrTx/>
            </a:pPr>
            <a:r>
              <a:rPr lang="en-US" sz="2800" dirty="0" smtClean="0"/>
              <a:t>Anticipated </a:t>
            </a:r>
            <a:r>
              <a:rPr lang="en-US" sz="2800" dirty="0"/>
              <a:t>Procurement Strategy</a:t>
            </a:r>
          </a:p>
          <a:p>
            <a:pPr>
              <a:buClrTx/>
            </a:pPr>
            <a:r>
              <a:rPr lang="en-US" sz="2800" dirty="0" smtClean="0"/>
              <a:t>Contract Details</a:t>
            </a:r>
            <a:endParaRPr lang="en-US" sz="2800" dirty="0"/>
          </a:p>
          <a:p>
            <a:pPr>
              <a:buClrTx/>
            </a:pPr>
            <a:r>
              <a:rPr lang="en-US" sz="2800" dirty="0" smtClean="0"/>
              <a:t>Conclusion/Wrap-up</a:t>
            </a:r>
            <a:endParaRPr lang="en-US" sz="28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8686800" y="6400800"/>
            <a:ext cx="347472" cy="34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vant Garde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9pPr>
          </a:lstStyle>
          <a:p>
            <a:pPr algn="ctr"/>
            <a:fld id="{9C955098-392B-4680-AA7F-176A5DE06FC8}" type="slidenum">
              <a:rPr lang="en-US" smtClean="0">
                <a:solidFill>
                  <a:srgbClr val="000000"/>
                </a:solidFill>
              </a:rPr>
              <a:pPr algn="ctr"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85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5489" y="1081261"/>
            <a:ext cx="8287512" cy="47473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Tx/>
            </a:pPr>
            <a:r>
              <a:rPr lang="en-US" sz="2000" dirty="0"/>
              <a:t>Thank you for your interest in the Code 45 USW Platforms &amp; Payload Integration Department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Major Ship Alteration Engineering </a:t>
            </a:r>
            <a:r>
              <a:rPr lang="en-US" sz="2000" dirty="0">
                <a:solidFill>
                  <a:srgbClr val="FF0000"/>
                </a:solidFill>
              </a:rPr>
              <a:t>and Technical Support Services</a:t>
            </a:r>
            <a:r>
              <a:rPr lang="en-US" sz="2000" dirty="0"/>
              <a:t> requirement</a:t>
            </a:r>
          </a:p>
          <a:p>
            <a:pPr eaLnBrk="1" hangingPunct="1">
              <a:lnSpc>
                <a:spcPct val="80000"/>
              </a:lnSpc>
              <a:buClrTx/>
            </a:pPr>
            <a:endParaRPr lang="en-US" sz="2000" dirty="0"/>
          </a:p>
          <a:p>
            <a:pPr eaLnBrk="1" hangingPunct="1">
              <a:lnSpc>
                <a:spcPct val="80000"/>
              </a:lnSpc>
              <a:buClrTx/>
            </a:pPr>
            <a:r>
              <a:rPr lang="en-US" sz="2000" dirty="0"/>
              <a:t>The attendees list will be posted to the SeaPort </a:t>
            </a:r>
            <a:r>
              <a:rPr lang="en-US" sz="2000" dirty="0" err="1"/>
              <a:t>NxG</a:t>
            </a:r>
            <a:r>
              <a:rPr lang="en-US" sz="2000" dirty="0"/>
              <a:t> Portal</a:t>
            </a:r>
          </a:p>
          <a:p>
            <a:pPr eaLnBrk="1" hangingPunct="1">
              <a:lnSpc>
                <a:spcPct val="80000"/>
              </a:lnSpc>
              <a:buClrTx/>
            </a:pPr>
            <a:endParaRPr lang="en-US" sz="2000" dirty="0"/>
          </a:p>
          <a:p>
            <a:pPr eaLnBrk="1" hangingPunct="1">
              <a:lnSpc>
                <a:spcPct val="80000"/>
              </a:lnSpc>
              <a:buClrTx/>
            </a:pPr>
            <a:r>
              <a:rPr lang="en-US" sz="2000" dirty="0"/>
              <a:t>This briefing will be posted to Seaport </a:t>
            </a:r>
            <a:r>
              <a:rPr lang="en-US" sz="2000" dirty="0" err="1"/>
              <a:t>NxG</a:t>
            </a:r>
            <a:r>
              <a:rPr lang="en-US" sz="2000" dirty="0"/>
              <a:t> and the Contracting &amp; Small Business Outreach page</a:t>
            </a:r>
          </a:p>
          <a:p>
            <a:pPr eaLnBrk="1" hangingPunct="1">
              <a:lnSpc>
                <a:spcPct val="80000"/>
              </a:lnSpc>
              <a:buClrTx/>
            </a:pPr>
            <a:endParaRPr lang="en-US" sz="2000" dirty="0"/>
          </a:p>
          <a:p>
            <a:pPr eaLnBrk="1" hangingPunct="1">
              <a:lnSpc>
                <a:spcPct val="80000"/>
              </a:lnSpc>
              <a:buClrTx/>
            </a:pPr>
            <a:r>
              <a:rPr lang="en-US" sz="2000" dirty="0"/>
              <a:t>“Q&amp;A” (today’s and any subsequent) will be posted to the SeaPort </a:t>
            </a:r>
            <a:r>
              <a:rPr lang="en-US" sz="2000" dirty="0" err="1"/>
              <a:t>NxG</a:t>
            </a:r>
            <a:r>
              <a:rPr lang="en-US" sz="2000" dirty="0"/>
              <a:t> Portal</a:t>
            </a:r>
          </a:p>
          <a:p>
            <a:pPr eaLnBrk="1" hangingPunct="1">
              <a:lnSpc>
                <a:spcPct val="80000"/>
              </a:lnSpc>
              <a:buClrTx/>
            </a:pPr>
            <a:endParaRPr lang="en-US" sz="2000" dirty="0"/>
          </a:p>
          <a:p>
            <a:pPr eaLnBrk="1" hangingPunct="1">
              <a:lnSpc>
                <a:spcPct val="80000"/>
              </a:lnSpc>
              <a:buClrTx/>
            </a:pPr>
            <a:r>
              <a:rPr lang="en-US" sz="2000" dirty="0"/>
              <a:t>DO NOT contact today’s presenters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All further dialogue will be accomplished via the Q&amp;A feature on the SeaPort </a:t>
            </a:r>
            <a:r>
              <a:rPr lang="en-US" sz="1800" dirty="0" err="1"/>
              <a:t>NxG</a:t>
            </a:r>
            <a:r>
              <a:rPr lang="en-US" sz="1800" dirty="0"/>
              <a:t> Portal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686800" y="6400800"/>
            <a:ext cx="365760" cy="34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vant Garde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9pPr>
          </a:lstStyle>
          <a:p>
            <a:pPr algn="ctr"/>
            <a:fld id="{9C955098-392B-4680-AA7F-176A5DE06FC8}" type="slidenum">
              <a:rPr lang="en-US" smtClean="0">
                <a:solidFill>
                  <a:srgbClr val="000000"/>
                </a:solidFill>
              </a:rPr>
              <a:pPr algn="ctr"/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722" y="47845"/>
            <a:ext cx="7570787" cy="762000"/>
          </a:xfrm>
        </p:spPr>
        <p:txBody>
          <a:bodyPr/>
          <a:lstStyle/>
          <a:p>
            <a:r>
              <a:rPr lang="en-US" dirty="0"/>
              <a:t>Conclusion/Wrap-up</a:t>
            </a:r>
          </a:p>
        </p:txBody>
      </p:sp>
    </p:spTree>
    <p:extLst>
      <p:ext uri="{BB962C8B-B14F-4D97-AF65-F5344CB8AC3E}">
        <p14:creationId xmlns:p14="http://schemas.microsoft.com/office/powerpoint/2010/main" val="118353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734" y="55563"/>
            <a:ext cx="7570787" cy="762000"/>
          </a:xfrm>
        </p:spPr>
        <p:txBody>
          <a:bodyPr/>
          <a:lstStyle/>
          <a:p>
            <a:r>
              <a:rPr lang="en-US" dirty="0"/>
              <a:t>Introduction/Ground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016" y="1243583"/>
            <a:ext cx="7955280" cy="5127853"/>
          </a:xfrm>
        </p:spPr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000" dirty="0"/>
              <a:t>Introduction of Participants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000" dirty="0"/>
              <a:t>Intent of this Pre-Solicitation Conference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Encourage competition by: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Providing technical information to provide potential </a:t>
            </a:r>
            <a:r>
              <a:rPr lang="en-US" sz="2000" dirty="0" err="1"/>
              <a:t>offerors</a:t>
            </a:r>
            <a:r>
              <a:rPr lang="en-US" sz="2000" dirty="0"/>
              <a:t> a better understanding of the technical requirements </a:t>
            </a:r>
          </a:p>
          <a:p>
            <a:pPr marL="1143000" lvl="3" indent="-285750">
              <a:buFont typeface="Arial" panose="020B0604020202020204" pitchFamily="34" charset="0"/>
              <a:buChar char="•"/>
            </a:pPr>
            <a:r>
              <a:rPr lang="en-US" sz="1800" dirty="0"/>
              <a:t>For Prime and Subcontracting opportunities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Ensure all potential </a:t>
            </a:r>
            <a:r>
              <a:rPr lang="en-US" sz="2000" dirty="0" err="1"/>
              <a:t>offerors</a:t>
            </a:r>
            <a:r>
              <a:rPr lang="en-US" sz="2000" dirty="0"/>
              <a:t> receive, and have access to, the same information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000" dirty="0"/>
              <a:t>Technical “Q&amp;A” </a:t>
            </a:r>
            <a:r>
              <a:rPr lang="en-US" sz="2000" dirty="0" smtClean="0"/>
              <a:t>is </a:t>
            </a:r>
            <a:r>
              <a:rPr lang="en-US" sz="2000" dirty="0"/>
              <a:t>encouraged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Pre-submitted questions will be addressed at the end.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Q&amp;A </a:t>
            </a:r>
            <a:r>
              <a:rPr lang="en-US" sz="1800" dirty="0"/>
              <a:t>will be </a:t>
            </a:r>
            <a:r>
              <a:rPr lang="en-US" sz="1800" dirty="0" smtClean="0"/>
              <a:t>answered via </a:t>
            </a:r>
            <a:r>
              <a:rPr lang="en-US" sz="1800" dirty="0"/>
              <a:t>SeaPort </a:t>
            </a:r>
            <a:r>
              <a:rPr lang="en-US" sz="1800" dirty="0" err="1"/>
              <a:t>NxG</a:t>
            </a:r>
            <a:r>
              <a:rPr lang="en-US" sz="1800" dirty="0"/>
              <a:t> Portal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Q&amp;A/Feedback Forms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 questions about incumbent contractor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686800" y="6400800"/>
            <a:ext cx="347472" cy="34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vant Garde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9pPr>
          </a:lstStyle>
          <a:p>
            <a:pPr algn="ctr"/>
            <a:fld id="{9C955098-392B-4680-AA7F-176A5DE06FC8}" type="slidenum">
              <a:rPr lang="en-US" smtClean="0">
                <a:solidFill>
                  <a:srgbClr val="000000"/>
                </a:solidFill>
              </a:rPr>
              <a:pPr algn="ctr"/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49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756" y="55563"/>
            <a:ext cx="7570787" cy="762000"/>
          </a:xfrm>
        </p:spPr>
        <p:txBody>
          <a:bodyPr/>
          <a:lstStyle/>
          <a:p>
            <a:r>
              <a:rPr lang="en-US" dirty="0"/>
              <a:t>Introduction/Ground rules</a:t>
            </a:r>
            <a:r>
              <a:rPr lang="en-US" sz="1600" dirty="0"/>
              <a:t> (</a:t>
            </a:r>
            <a:r>
              <a:rPr lang="en-US" sz="1600" dirty="0" smtClean="0"/>
              <a:t>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626" y="882236"/>
            <a:ext cx="8062420" cy="5133111"/>
          </a:xfrm>
        </p:spPr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900" dirty="0" smtClean="0"/>
              <a:t>Please </a:t>
            </a:r>
            <a:r>
              <a:rPr lang="en-US" sz="1900" dirty="0"/>
              <a:t>silence cell phones and pagers.  No personal recording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900" dirty="0"/>
              <a:t>Q&amp;A will be recorded, typed, and posted to the SeaPort </a:t>
            </a:r>
            <a:r>
              <a:rPr lang="en-US" sz="1900" dirty="0" err="1"/>
              <a:t>NxG</a:t>
            </a:r>
            <a:r>
              <a:rPr lang="en-US" sz="1900" dirty="0"/>
              <a:t> Portal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sz="1900" dirty="0"/>
              <a:t>The Attendees list will be posted to the SeaPort </a:t>
            </a:r>
            <a:r>
              <a:rPr lang="en-US" sz="1900" dirty="0" err="1"/>
              <a:t>NxG</a:t>
            </a:r>
            <a:r>
              <a:rPr lang="en-US" sz="1900" dirty="0"/>
              <a:t> Portal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sz="1900" dirty="0"/>
              <a:t>This briefing will be posted to Seaport </a:t>
            </a:r>
            <a:r>
              <a:rPr lang="en-US" sz="1900" dirty="0" err="1"/>
              <a:t>NxG</a:t>
            </a:r>
            <a:r>
              <a:rPr lang="en-US" sz="1900" dirty="0"/>
              <a:t> and the Contracting &amp; Small Business Outreach page: </a:t>
            </a:r>
            <a:r>
              <a:rPr lang="en-US" sz="1900" u="sng" dirty="0">
                <a:hlinkClick r:id="rId2"/>
              </a:rPr>
              <a:t>https://www.navsea.navy.mil/Home/Warfare-Centers/NUWC-Newport/Partnerships/Contracting-and-Small-Business/Outreach-Events</a:t>
            </a:r>
            <a:r>
              <a:rPr lang="en-US" sz="1900" u="sng" dirty="0" smtClean="0">
                <a:hlinkClick r:id="rId2"/>
              </a:rPr>
              <a:t>/</a:t>
            </a:r>
            <a:endParaRPr lang="en-US" sz="1900" dirty="0"/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sz="1900" dirty="0"/>
              <a:t>DO NOT directly contact the NUWC technical code after today all further dialogue will be accomplished via the Q&amp;A feature on the </a:t>
            </a:r>
            <a:r>
              <a:rPr lang="en-US" sz="1900" dirty="0" err="1"/>
              <a:t>SeaPort</a:t>
            </a:r>
            <a:r>
              <a:rPr lang="en-US" sz="1900" dirty="0"/>
              <a:t> </a:t>
            </a:r>
            <a:r>
              <a:rPr lang="en-US" sz="1900" dirty="0" err="1"/>
              <a:t>NxG</a:t>
            </a:r>
            <a:r>
              <a:rPr lang="en-US" sz="1900" dirty="0"/>
              <a:t> Portal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900" dirty="0"/>
              <a:t>Technical requirements contained in this briefing are presented as a draft summary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Full/updated technical requirements will be provided in the Request for Proposal (RFP</a:t>
            </a:r>
            <a:r>
              <a:rPr lang="en-US" sz="1900" dirty="0" smtClean="0"/>
              <a:t>)</a:t>
            </a:r>
            <a:endParaRPr lang="en-US" sz="19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8686800" y="6400800"/>
            <a:ext cx="347472" cy="34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vant Garde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9pPr>
          </a:lstStyle>
          <a:p>
            <a:pPr algn="ctr"/>
            <a:fld id="{9C955098-392B-4680-AA7F-176A5DE06FC8}" type="slidenum">
              <a:rPr lang="en-US" smtClean="0">
                <a:solidFill>
                  <a:srgbClr val="000000"/>
                </a:solidFill>
              </a:rPr>
              <a:pPr algn="ctr"/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92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61152" y="4913413"/>
            <a:ext cx="7980218" cy="13419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 algn="ctr">
              <a:buClrTx/>
              <a:buNone/>
            </a:pPr>
            <a:r>
              <a:rPr lang="en-US" i="1"/>
              <a:t>The formal solicitation, when issued, is the only document that should be relied upon in determining the Government’s requirements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722" y="55563"/>
            <a:ext cx="7570787" cy="762000"/>
          </a:xfrm>
        </p:spPr>
        <p:txBody>
          <a:bodyPr/>
          <a:lstStyle/>
          <a:p>
            <a:r>
              <a:rPr lang="en-US" dirty="0"/>
              <a:t>Disclaimer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886" y="1099030"/>
            <a:ext cx="7772400" cy="4851415"/>
          </a:xfrm>
        </p:spPr>
        <p:txBody>
          <a:bodyPr/>
          <a:lstStyle/>
          <a:p>
            <a:pPr>
              <a:buClrTx/>
            </a:pPr>
            <a:r>
              <a:rPr lang="en-US" sz="2000" dirty="0"/>
              <a:t>Remarks today by Government officials involved in the Code 45 </a:t>
            </a:r>
            <a:r>
              <a:rPr lang="en-US" sz="2000" dirty="0" smtClean="0">
                <a:solidFill>
                  <a:srgbClr val="FF0000"/>
                </a:solidFill>
              </a:rPr>
              <a:t>Major Ship Alteration </a:t>
            </a:r>
            <a:r>
              <a:rPr lang="en-US" sz="2000" dirty="0">
                <a:solidFill>
                  <a:srgbClr val="FF0000"/>
                </a:solidFill>
              </a:rPr>
              <a:t>Support Services </a:t>
            </a:r>
            <a:r>
              <a:rPr lang="en-US" sz="2000" dirty="0"/>
              <a:t>requirement should not be considered a guarantee of the Government’s course of action in proceeding with the acquisition </a:t>
            </a:r>
          </a:p>
          <a:p>
            <a:pPr>
              <a:buClrTx/>
            </a:pPr>
            <a:r>
              <a:rPr lang="en-US" sz="2000" dirty="0"/>
              <a:t>The informational briefing shared today reflects current Government intentions and is subject to change based on a variety of circumstances</a:t>
            </a:r>
            <a:endParaRPr lang="en-US" sz="2000" i="1" dirty="0"/>
          </a:p>
          <a:p>
            <a:pPr marL="0" indent="0">
              <a:buClrTx/>
              <a:buNone/>
            </a:pPr>
            <a:endParaRPr lang="en-US" sz="2000" i="1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686800" y="6400800"/>
            <a:ext cx="347472" cy="34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vant Garde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9pPr>
          </a:lstStyle>
          <a:p>
            <a:pPr algn="ctr"/>
            <a:fld id="{9C955098-392B-4680-AA7F-176A5DE06FC8}" type="slidenum">
              <a:rPr lang="en-US" smtClean="0">
                <a:solidFill>
                  <a:srgbClr val="000000"/>
                </a:solidFill>
              </a:rPr>
              <a:pPr algn="ctr"/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88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517832" y="85486"/>
            <a:ext cx="7816850" cy="86177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folHlin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2800" dirty="0" smtClean="0">
                <a:latin typeface="+mj-lt"/>
                <a:ea typeface="+mj-ea"/>
                <a:cs typeface="+mj-cs"/>
              </a:rPr>
              <a:t>Department </a:t>
            </a:r>
            <a:r>
              <a:rPr lang="en-US" sz="2800" dirty="0">
                <a:latin typeface="+mj-lt"/>
                <a:ea typeface="+mj-ea"/>
                <a:cs typeface="+mj-cs"/>
              </a:rPr>
              <a:t>Overview</a:t>
            </a:r>
          </a:p>
        </p:txBody>
      </p:sp>
      <p:sp>
        <p:nvSpPr>
          <p:cNvPr id="8200" name="Slide Number Placeholder 3"/>
          <p:cNvSpPr txBox="1">
            <a:spLocks/>
          </p:cNvSpPr>
          <p:nvPr/>
        </p:nvSpPr>
        <p:spPr bwMode="auto">
          <a:xfrm>
            <a:off x="8596313" y="6619875"/>
            <a:ext cx="4953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30B56675-725B-4FFC-A9EC-FFD7CF1E87B0}" type="slidenum">
              <a:rPr lang="en-US" sz="1000" b="0">
                <a:solidFill>
                  <a:srgbClr val="FFFFFF"/>
                </a:solidFill>
                <a:latin typeface="Helvetica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000" b="0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1135" y="1279935"/>
            <a:ext cx="821521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latin typeface="+mj-lt"/>
              </a:rPr>
              <a:t>Our Mission</a:t>
            </a:r>
            <a:r>
              <a:rPr lang="en-US" sz="2000" dirty="0">
                <a:latin typeface="+mj-lt"/>
              </a:rPr>
              <a:t>: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Exercise full-spectrum programmatic and technical excellence in tactical missile, payload integration and USW platform solutions to deliver and sustain USW capability.</a:t>
            </a:r>
          </a:p>
          <a:p>
            <a:endParaRPr lang="en-US" sz="2000" b="0" dirty="0" smtClean="0">
              <a:latin typeface="+mj-lt"/>
            </a:endParaRPr>
          </a:p>
          <a:p>
            <a:r>
              <a:rPr lang="en-US" sz="2000" u="sng" dirty="0" smtClean="0">
                <a:latin typeface="+mj-lt"/>
              </a:rPr>
              <a:t>Our </a:t>
            </a:r>
            <a:r>
              <a:rPr lang="en-US" sz="2000" u="sng" dirty="0">
                <a:latin typeface="+mj-lt"/>
              </a:rPr>
              <a:t>Vision</a:t>
            </a:r>
            <a:r>
              <a:rPr lang="en-US" sz="2000" dirty="0">
                <a:latin typeface="+mj-lt"/>
              </a:rPr>
              <a:t>: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Exploit the Ocean Interface for USW Platform &amp; Payload Superiority.</a:t>
            </a:r>
          </a:p>
          <a:p>
            <a:endParaRPr lang="en-US" sz="2000" b="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endParaRPr lang="en-US" sz="2000" b="0" dirty="0">
              <a:latin typeface="+mj-lt"/>
            </a:endParaRPr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>
          <a:xfrm>
            <a:off x="8686800" y="6400800"/>
            <a:ext cx="347472" cy="34747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fld id="{C2EEDD47-2EB6-42BA-A488-6818E618CDD5}" type="slidenum">
              <a:rPr lang="en-US" smtClean="0">
                <a:solidFill>
                  <a:srgbClr val="000000"/>
                </a:solidFill>
                <a:latin typeface="Helvetica" pitchFamily="34" charset="0"/>
              </a:rPr>
              <a:pPr algn="ctr" eaLnBrk="1" hangingPunct="1"/>
              <a:t>6</a:t>
            </a:fld>
            <a:endParaRPr lang="en-US" sz="2400">
              <a:solidFill>
                <a:srgbClr val="00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02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92724" y="55563"/>
            <a:ext cx="7570787" cy="762000"/>
          </a:xfrm>
        </p:spPr>
        <p:txBody>
          <a:bodyPr/>
          <a:lstStyle/>
          <a:p>
            <a:r>
              <a:rPr lang="en-US" dirty="0" smtClean="0"/>
              <a:t>Department Overview</a:t>
            </a:r>
            <a:r>
              <a:rPr lang="en-US" sz="1600" dirty="0" smtClean="0"/>
              <a:t> (cont’d)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59" y="777112"/>
            <a:ext cx="7631502" cy="5723626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347472" cy="347472"/>
          </a:xfr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783DA1EA-81FB-4CE0-AEAE-36FAB6319A75}" type="slidenum">
              <a:rPr lang="en-US" smtClean="0">
                <a:solidFill>
                  <a:schemeClr val="tx1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83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3"/>
          <p:cNvSpPr txBox="1">
            <a:spLocks/>
          </p:cNvSpPr>
          <p:nvPr/>
        </p:nvSpPr>
        <p:spPr bwMode="auto">
          <a:xfrm>
            <a:off x="8686800" y="6400800"/>
            <a:ext cx="347472" cy="34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Avant Garde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vant Garde" charset="0"/>
                <a:ea typeface="+mn-ea"/>
                <a:cs typeface="+mn-cs"/>
              </a:defRPr>
            </a:lvl9pPr>
          </a:lstStyle>
          <a:p>
            <a:pPr algn="ctr"/>
            <a:fld id="{9C955098-392B-4680-AA7F-176A5DE06FC8}" type="slidenum">
              <a:rPr lang="en-US" smtClean="0">
                <a:solidFill>
                  <a:srgbClr val="000000"/>
                </a:solidFill>
              </a:rPr>
              <a:pPr algn="ctr"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" name="Title 2"/>
          <p:cNvSpPr>
            <a:spLocks noGrp="1"/>
          </p:cNvSpPr>
          <p:nvPr>
            <p:ph type="title"/>
          </p:nvPr>
        </p:nvSpPr>
        <p:spPr>
          <a:xfrm>
            <a:off x="792724" y="55563"/>
            <a:ext cx="7570787" cy="762000"/>
          </a:xfrm>
        </p:spPr>
        <p:txBody>
          <a:bodyPr/>
          <a:lstStyle/>
          <a:p>
            <a:r>
              <a:rPr lang="en-US" dirty="0" smtClean="0"/>
              <a:t>Department Overview</a:t>
            </a:r>
            <a:r>
              <a:rPr lang="en-US" sz="1600" dirty="0" smtClean="0"/>
              <a:t> (cont’d)</a:t>
            </a:r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053" y="1346831"/>
            <a:ext cx="7040276" cy="4773920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89644" y="911797"/>
            <a:ext cx="8038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C45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 Chart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2341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10"/>
          <p:cNvSpPr>
            <a:spLocks noGrp="1"/>
          </p:cNvSpPr>
          <p:nvPr>
            <p:ph sz="half" idx="2"/>
          </p:nvPr>
        </p:nvSpPr>
        <p:spPr>
          <a:xfrm>
            <a:off x="548983" y="1467696"/>
            <a:ext cx="7814528" cy="4933104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400" dirty="0" smtClean="0"/>
              <a:t>NP09 - </a:t>
            </a:r>
            <a:r>
              <a:rPr lang="en-US" sz="1400" kern="0" dirty="0" smtClean="0">
                <a:cs typeface="Calibri" panose="020F0502020204030204" pitchFamily="34" charset="0"/>
              </a:rPr>
              <a:t>USW Launcher Systems and Payload Integration</a:t>
            </a:r>
            <a:endParaRPr lang="en-US" sz="1400" dirty="0" smtClean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Growth across the customer base in support of multiple new alteration efforts and increases in SSN(X) tasking, Virginia Payload Module analytical requirements and continued integration efforts of Undersea Dominance Payloads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kern="0" dirty="0">
                <a:cs typeface="Calibri" panose="020F0502020204030204" pitchFamily="34" charset="0"/>
              </a:rPr>
              <a:t>NP10 – Submarine Tactical Missile Integration</a:t>
            </a:r>
            <a:endParaRPr lang="en-US" sz="1400" i="1" kern="0" dirty="0">
              <a:cs typeface="Calibri" panose="020F0502020204030204" pitchFamily="34" charset="0"/>
            </a:endParaRPr>
          </a:p>
          <a:p>
            <a:pPr>
              <a:buClr>
                <a:schemeClr val="tx1"/>
              </a:buClr>
            </a:pPr>
            <a:r>
              <a:rPr lang="en-US" sz="1400" dirty="0"/>
              <a:t>Strategic System Programs </a:t>
            </a:r>
            <a:r>
              <a:rPr lang="en-US" sz="1400" dirty="0" smtClean="0"/>
              <a:t>All Up </a:t>
            </a:r>
            <a:r>
              <a:rPr lang="en-US" sz="1400" dirty="0"/>
              <a:t>R</a:t>
            </a:r>
            <a:r>
              <a:rPr lang="en-US" sz="1400" dirty="0" smtClean="0"/>
              <a:t>ound simulator efforts leveraging Tomahawk MK112</a:t>
            </a:r>
          </a:p>
          <a:p>
            <a:pPr>
              <a:buClr>
                <a:schemeClr val="tx1"/>
              </a:buClr>
            </a:pPr>
            <a:r>
              <a:rPr lang="en-US" sz="1400" dirty="0" smtClean="0"/>
              <a:t>Foreign Military Sales efforts remain stable with planned growth due to AUKUS</a:t>
            </a:r>
          </a:p>
          <a:p>
            <a:pPr marL="0" indent="0">
              <a:buNone/>
              <a:defRPr/>
            </a:pPr>
            <a:endParaRPr lang="en-US" altLang="en-US" sz="1400" dirty="0" smtClean="0"/>
          </a:p>
          <a:p>
            <a:pPr marL="0" indent="0">
              <a:buNone/>
              <a:defRPr/>
            </a:pPr>
            <a:r>
              <a:rPr lang="en-US" altLang="en-US" sz="1400" dirty="0" smtClean="0"/>
              <a:t>NP11 - USW </a:t>
            </a:r>
            <a:r>
              <a:rPr lang="en-US" altLang="en-US" sz="1400" dirty="0"/>
              <a:t>Autonomous </a:t>
            </a:r>
            <a:r>
              <a:rPr lang="en-US" altLang="en-US" sz="1400" dirty="0" smtClean="0"/>
              <a:t>Vehicles</a:t>
            </a:r>
          </a:p>
          <a:p>
            <a:pPr>
              <a:buClr>
                <a:schemeClr val="tx1"/>
              </a:buClr>
              <a:defRPr/>
            </a:pPr>
            <a:r>
              <a:rPr lang="en-US" altLang="en-US" sz="1400" dirty="0" smtClean="0"/>
              <a:t>Growth </a:t>
            </a:r>
            <a:r>
              <a:rPr lang="en-US" altLang="en-US" sz="1400" dirty="0"/>
              <a:t>across the customer base </a:t>
            </a:r>
            <a:r>
              <a:rPr lang="en-US" altLang="en-US" sz="1400" dirty="0" smtClean="0"/>
              <a:t>for payload </a:t>
            </a:r>
            <a:r>
              <a:rPr lang="en-US" altLang="en-US" sz="1400" dirty="0"/>
              <a:t>and sensor development and integration, Large Vehicle </a:t>
            </a:r>
            <a:r>
              <a:rPr lang="en-US" altLang="en-US" sz="1400" dirty="0" smtClean="0"/>
              <a:t>Integration, Full Spectrum Undersea Warfare Innovative </a:t>
            </a:r>
            <a:r>
              <a:rPr lang="en-US" altLang="en-US" sz="1400" dirty="0"/>
              <a:t>Naval </a:t>
            </a:r>
            <a:r>
              <a:rPr lang="en-US" altLang="en-US" sz="1400" dirty="0" smtClean="0"/>
              <a:t>Prototype and Joint Undersea Surveillance and Targeting </a:t>
            </a:r>
            <a:r>
              <a:rPr lang="en-US" altLang="en-US" sz="1400" dirty="0"/>
              <a:t>support, Autonomy integration and Digital Engineering Efforts, along with </a:t>
            </a:r>
            <a:r>
              <a:rPr lang="en-US" altLang="en-US" sz="1400" dirty="0" smtClean="0"/>
              <a:t>increasing </a:t>
            </a:r>
            <a:r>
              <a:rPr lang="en-US" altLang="en-US" sz="1400" dirty="0"/>
              <a:t>requirements associated with C45's </a:t>
            </a:r>
            <a:r>
              <a:rPr lang="en-US" altLang="en-US" sz="1400" dirty="0" smtClean="0"/>
              <a:t>UUV Software </a:t>
            </a:r>
            <a:r>
              <a:rPr lang="en-US" altLang="en-US" sz="1400" dirty="0"/>
              <a:t>Support Agent </a:t>
            </a:r>
            <a:r>
              <a:rPr lang="en-US" altLang="en-US" sz="1400" dirty="0" smtClean="0"/>
              <a:t>Role</a:t>
            </a:r>
            <a:endParaRPr lang="en-US" sz="1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  <a:defRPr/>
            </a:pPr>
            <a:r>
              <a:rPr lang="en-US" altLang="en-US" sz="1400" dirty="0"/>
              <a:t>NP20 </a:t>
            </a:r>
            <a:r>
              <a:rPr lang="en-US" altLang="en-US" sz="1400" dirty="0" smtClean="0"/>
              <a:t>- Subsea </a:t>
            </a:r>
            <a:r>
              <a:rPr lang="en-US" altLang="en-US" sz="1400" dirty="0"/>
              <a:t>and Seabed </a:t>
            </a:r>
            <a:r>
              <a:rPr lang="en-US" altLang="en-US" sz="1400" dirty="0" smtClean="0"/>
              <a:t>Systems</a:t>
            </a:r>
          </a:p>
          <a:p>
            <a:pPr>
              <a:buClr>
                <a:schemeClr val="tx1"/>
              </a:buClr>
              <a:defRPr/>
            </a:pPr>
            <a:r>
              <a:rPr lang="en-US" altLang="en-US" sz="1400" dirty="0"/>
              <a:t>Growth across the customer base for </a:t>
            </a:r>
            <a:r>
              <a:rPr lang="en-US" altLang="en-US" sz="1400" dirty="0" smtClean="0"/>
              <a:t>payload, sensor and platform development and integration</a:t>
            </a:r>
            <a:endParaRPr lang="en-US" sz="1400" dirty="0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143001" y="1443015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0000"/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350" b="0"/>
          </a:p>
        </p:txBody>
      </p:sp>
      <p:sp>
        <p:nvSpPr>
          <p:cNvPr id="6149" name="Rectangle 81"/>
          <p:cNvSpPr>
            <a:spLocks noChangeArrowheads="1"/>
          </p:cNvSpPr>
          <p:nvPr/>
        </p:nvSpPr>
        <p:spPr bwMode="auto">
          <a:xfrm>
            <a:off x="1143001" y="3518275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0000"/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350" b="0"/>
          </a:p>
        </p:txBody>
      </p:sp>
      <p:sp>
        <p:nvSpPr>
          <p:cNvPr id="6150" name="Rectangle 445"/>
          <p:cNvSpPr>
            <a:spLocks noChangeArrowheads="1"/>
          </p:cNvSpPr>
          <p:nvPr/>
        </p:nvSpPr>
        <p:spPr bwMode="auto">
          <a:xfrm>
            <a:off x="1143001" y="2001419"/>
            <a:ext cx="18473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0000"/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100000"/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Char char="–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350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365760" cy="347472"/>
          </a:xfrm>
        </p:spPr>
        <p:txBody>
          <a:bodyPr/>
          <a:lstStyle/>
          <a:p>
            <a:pPr algn="ctr">
              <a:defRPr/>
            </a:pPr>
            <a:fld id="{090A67D3-FBC5-4602-9642-7038228F45C2}" type="slidenum">
              <a:rPr lang="en-US" smtClean="0">
                <a:solidFill>
                  <a:schemeClr val="tx1"/>
                </a:solidFill>
              </a:rPr>
              <a:pPr algn="ctr">
                <a:defRPr/>
              </a:p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644" y="911797"/>
            <a:ext cx="8038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C45 Demand Increase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endParaRPr lang="en-US" u="sng" dirty="0"/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792724" y="55563"/>
            <a:ext cx="7570787" cy="762000"/>
          </a:xfrm>
        </p:spPr>
        <p:txBody>
          <a:bodyPr/>
          <a:lstStyle/>
          <a:p>
            <a:r>
              <a:rPr lang="en-US" dirty="0" smtClean="0"/>
              <a:t>Department Overview</a:t>
            </a:r>
            <a:r>
              <a:rPr lang="en-US" sz="1600" dirty="0" smtClean="0"/>
              <a:t> (cont’d)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0877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SION_temp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IVISION_tem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vant Gar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vant Garde" charset="0"/>
          </a:defRPr>
        </a:defPPr>
      </a:lstStyle>
    </a:lnDef>
  </a:objectDefaults>
  <a:extraClrSchemeLst>
    <a:extraClrScheme>
      <a:clrScheme name="DIVISION_tem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SION_tem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SION_tem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SION_tem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SION_tem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SION_tem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SION_tem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6AB00D6F87C74DB06A5366AF0CC37A" ma:contentTypeVersion="2" ma:contentTypeDescription="Create a new document." ma:contentTypeScope="" ma:versionID="c288afd7298c387e05268a99285b8b9d">
  <xsd:schema xmlns:xsd="http://www.w3.org/2001/XMLSchema" xmlns:xs="http://www.w3.org/2001/XMLSchema" xmlns:p="http://schemas.microsoft.com/office/2006/metadata/properties" xmlns:ns2="b3e98f4e-3fe0-4cea-9a02-598c34e57dca" targetNamespace="http://schemas.microsoft.com/office/2006/metadata/properties" ma:root="true" ma:fieldsID="33bc8160165a05198c91d566faa14b42" ns2:_="">
    <xsd:import namespace="b3e98f4e-3fe0-4cea-9a02-598c34e57d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e98f4e-3fe0-4cea-9a02-598c34e57d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F75CAB9B-F710-476D-862D-772278B67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5E73A3-D097-47AA-B483-1A62F5E4C93B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b3e98f4e-3fe0-4cea-9a02-598c34e57dc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17D70A7-A4DF-45CC-BF27-DF0DF0E4DF66}">
  <ds:schemaRefs>
    <ds:schemaRef ds:uri="b3e98f4e-3fe0-4cea-9a02-598c34e57d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E0FA85BF-DEB8-430C-8558-F23BFAA8DA9A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2613</TotalTime>
  <Words>1742</Words>
  <Application>Microsoft Office PowerPoint</Application>
  <PresentationFormat>On-screen Show (4:3)</PresentationFormat>
  <Paragraphs>196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Avant Garde</vt:lpstr>
      <vt:lpstr>Calibri</vt:lpstr>
      <vt:lpstr>Helvetica</vt:lpstr>
      <vt:lpstr>Times</vt:lpstr>
      <vt:lpstr>Times New Roman</vt:lpstr>
      <vt:lpstr>DIVISION_temp</vt:lpstr>
      <vt:lpstr>   Code 45 USW Platforms &amp; Payload Integration Department    Major Ship Alteration Engineering and Technical Support Services   Industry Day   </vt:lpstr>
      <vt:lpstr>Agenda</vt:lpstr>
      <vt:lpstr>Introduction/Ground rules</vt:lpstr>
      <vt:lpstr>Introduction/Ground rules (cont’d)</vt:lpstr>
      <vt:lpstr>Disclaimer Statement</vt:lpstr>
      <vt:lpstr>PowerPoint Presentation</vt:lpstr>
      <vt:lpstr>Department Overview (cont’d)</vt:lpstr>
      <vt:lpstr>Department Overview (cont’d)</vt:lpstr>
      <vt:lpstr>Department Overview (cont’d)</vt:lpstr>
      <vt:lpstr>Anticipated Procurement Strategy</vt:lpstr>
      <vt:lpstr>PowerPoint Presentation</vt:lpstr>
      <vt:lpstr>PowerPoint Presentation</vt:lpstr>
      <vt:lpstr>PowerPoint Presentation</vt:lpstr>
      <vt:lpstr>Technical Requirements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Conclusion/Wrap-up</vt:lpstr>
    </vt:vector>
  </TitlesOfParts>
  <Company>Graphics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GardnerDR</dc:creator>
  <cp:lastModifiedBy>Schopflin, Brandon P CIV NUWC NWPT</cp:lastModifiedBy>
  <cp:revision>118</cp:revision>
  <cp:lastPrinted>2017-02-23T14:19:31Z</cp:lastPrinted>
  <dcterms:created xsi:type="dcterms:W3CDTF">2004-06-17T17:20:36Z</dcterms:created>
  <dcterms:modified xsi:type="dcterms:W3CDTF">2023-08-22T16:19:42Z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Author">
    <vt:lpwstr>St. Germain Raymond R CONT NPRI</vt:lpwstr>
  </property>
  <property fmtid="{D5CDD505-2E9C-101B-9397-08002B2CF9AE}" pid="3" name="display_urn:schemas-microsoft-com:office:office#Editor">
    <vt:lpwstr>St. Germain Raymond R CONT NPRI</vt:lpwstr>
  </property>
  <property fmtid="{D5CDD505-2E9C-101B-9397-08002B2CF9AE}" pid="4" name="ContentTypeId">
    <vt:lpwstr>0x010100376AB00D6F87C74DB06A5366AF0CC37A</vt:lpwstr>
  </property>
</Properties>
</file>